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xml"/>
  <Override ContentType="application/vnd.openxmlformats-officedocument.presentationml.comments+xml" PartName="/ppt/comments/comment5.xml"/>
  <Override ContentType="application/vnd.openxmlformats-officedocument.presentationml.comments+xml" PartName="/ppt/comments/comment4.xml"/>
  <Override ContentType="application/vnd.openxmlformats-officedocument.presentationml.comments+xml" PartName="/ppt/comments/comment3.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1"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Lst>
  <p:sldSz cy="5143500" cx="9144000"/>
  <p:notesSz cx="6858000" cy="9144000"/>
  <p:embeddedFontLst>
    <p:embeddedFont>
      <p:font typeface="Proxima Nova"/>
      <p:regular r:id="rId42"/>
      <p:bold r:id="rId43"/>
      <p:italic r:id="rId44"/>
      <p:boldItalic r:id="rId4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5" name="Marissa Quintero"/>
  <p:cmAuthor clrIdx="1" id="1" initials="" lastIdx="1" name="Sheila Hong"/>
  <p:cmAuthor clrIdx="2" id="2" initials="" lastIdx="3" name="Le Luu"/>
  <p:cmAuthor clrIdx="3" id="3" initials="" lastIdx="4" name="Jackie Lao"/>
  <p:cmAuthor clrIdx="4" id="4" initials="" lastIdx="2" name="Jason Yim"/>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20" Type="http://schemas.openxmlformats.org/officeDocument/2006/relationships/slide" Target="slides/slide15.xml"/><Relationship Id="rId42" Type="http://schemas.openxmlformats.org/officeDocument/2006/relationships/font" Target="fonts/ProximaNova-regular.fntdata"/><Relationship Id="rId41" Type="http://schemas.openxmlformats.org/officeDocument/2006/relationships/slide" Target="slides/slide36.xml"/><Relationship Id="rId22" Type="http://schemas.openxmlformats.org/officeDocument/2006/relationships/slide" Target="slides/slide17.xml"/><Relationship Id="rId44" Type="http://schemas.openxmlformats.org/officeDocument/2006/relationships/font" Target="fonts/ProximaNova-italic.fntdata"/><Relationship Id="rId21" Type="http://schemas.openxmlformats.org/officeDocument/2006/relationships/slide" Target="slides/slide16.xml"/><Relationship Id="rId43" Type="http://schemas.openxmlformats.org/officeDocument/2006/relationships/font" Target="fonts/ProximaNova-bold.fntdata"/><Relationship Id="rId24" Type="http://schemas.openxmlformats.org/officeDocument/2006/relationships/slide" Target="slides/slide19.xml"/><Relationship Id="rId23" Type="http://schemas.openxmlformats.org/officeDocument/2006/relationships/slide" Target="slides/slide18.xml"/><Relationship Id="rId45" Type="http://schemas.openxmlformats.org/officeDocument/2006/relationships/font" Target="fonts/ProximaNova-bold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slide" Target="slides/slide34.xml"/><Relationship Id="rId16" Type="http://schemas.openxmlformats.org/officeDocument/2006/relationships/slide" Target="slides/slide11.xml"/><Relationship Id="rId38" Type="http://schemas.openxmlformats.org/officeDocument/2006/relationships/slide" Target="slides/slide33.xml"/><Relationship Id="rId19" Type="http://schemas.openxmlformats.org/officeDocument/2006/relationships/slide" Target="slides/slide14.xml"/><Relationship Id="rId18" Type="http://schemas.openxmlformats.org/officeDocument/2006/relationships/slide" Target="slides/slide13.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2-11-17T04:49:37.777">
    <p:pos x="6000" y="0"/>
    <p:text>Add your pics here! Preferably headshots or grad pics :) I can arrange them after</p:text>
  </p:cm>
  <p:cm authorId="1" idx="1" dt="2022-11-17T04:28:44.501">
    <p:pos x="6000" y="0"/>
    <p:text>We should tell the other group to do it too because we're combining our slides, right?</p:text>
  </p:cm>
  <p:cm authorId="0" idx="2" dt="2022-11-17T04:39:27.095">
    <p:pos x="6000" y="0"/>
    <p:text>I'll check into it ty</p:text>
  </p:cm>
  <p:cm authorId="2" idx="1" dt="2022-11-17T04:49:37.777">
    <p:pos x="6000" y="0"/>
    <p:text>Hmm, I will need more time to photoshop on my photo. hahaha :)))</p:tex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3" idx="1" dt="2022-12-01T18:45:41.265">
    <p:pos x="6000" y="0"/>
    <p:text>Observations:
Going on previous observations and insights (see comments above), the Impression CTR (row 1 is outlier) have little to no effect on average view duration (AVD) and average percentage viewed (APV).
Insights:
Low Impression CTR for all videos but has little to no effect on AVD and APV, could possibly mean there is a small but dedicated audience. -&gt; Small loyal audience but not growing either (possibly due to inaccurate/clickbait or bad quality titles and thumbnails).
Recommendations:
Videos should have accurate and quality titles and thumbnails that represent the content.</p:text>
  </p:cm>
  <p:cm authorId="2" idx="2" dt="2022-12-01T18:45:41.265">
    <p:pos x="6000" y="0"/>
    <p:text>Nice!</p:text>
  </p:cm>
  <p:cm authorId="3" idx="2" dt="2022-12-01T06:15:36.373">
    <p:pos x="6000" y="100"/>
    <p:text>Observations:
Average view duration high(er) when average percentage viewed is lower.
low average percentage viewed / view duration (for long videos only) = high bounce rate.
Insights:
Either the video was not popular/interesting or not geared towards target audience.
Recommendations:
Make content that is geared towards the target audience or content that both target audience and new audience would enjoy/interest.</p:text>
  </p:cm>
  <p:cm authorId="3" idx="3" dt="2022-12-01T18:32:48.518">
    <p:pos x="6000" y="200"/>
    <p:text>Observations:
Looks like most of the time when the average percentage viewed is high (&gt;50%), the average view duration is low (most except 1 video is &lt; 1 min).
Insights:
Since high average percentage viewed with low average view duration is most likely a short length video (Note: these are VIDEOS in a short length format uploaded before Shorts were a thing, Shorts has 60 sec limit).
So on average the viewers of a video watch most of the video but they leave (finish in this case, since video is short) quickly.
Recommendations:
Short length videos or Shorts are good in that they are watched in full. High percentage viewed and high view duration is good for the algorithm to recommend videos to others.</p:text>
  </p:cm>
  <p:cm authorId="2" idx="3" dt="2022-12-01T18:32:48.518">
    <p:pos x="6000" y="200"/>
    <p:text>I totally agree with you, Jackie! Good point!!</p:text>
  </p:cm>
</p:cmLst>
</file>

<file path=ppt/comments/comment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4" idx="1" dt="2022-12-01T05:11:10.430">
    <p:pos x="6000" y="0"/>
    <p:text>should we add a visual for the competitor slides?</p:text>
  </p:cm>
  <p:cm authorId="0" idx="3" dt="2022-12-01T03:50:15.825">
    <p:pos x="6000" y="0"/>
    <p:text>Im thinking of combining this all into a slide like a matrix looking one.. thoughts?</p:text>
  </p:cm>
  <p:cm authorId="4" idx="2" dt="2022-12-01T04:13:16.983">
    <p:pos x="6000" y="0"/>
    <p:text>ik what a matrix is, but im not really understanding it lol</p:text>
  </p:cm>
  <p:cm authorId="0" idx="4" dt="2022-12-01T05:11:10.430">
    <p:pos x="6000" y="0"/>
    <p:text>peep slide 16 imma make it nice rn</p:text>
  </p:cm>
</p:cmLst>
</file>

<file path=ppt/comments/comment4.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5" dt="2022-11-29T05:16:42.111">
    <p:pos x="488" y="762"/>
    <p:text>what is an example of this? can you be more specific</p:text>
  </p:cm>
</p:cmLst>
</file>

<file path=ppt/comments/comment5.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3" idx="4" dt="2022-12-01T06:09:06.515">
    <p:pos x="288" y="653"/>
    <p:text>What data backs up this point?</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0"/>
              </a:spcBef>
              <a:spcAft>
                <a:spcPts val="0"/>
              </a:spcAft>
              <a:buSzPts val="1400"/>
              <a:buNone/>
              <a:defRPr b="0" i="0" sz="1100" u="none" cap="none" strike="noStrike"/>
            </a:lvl1pPr>
            <a:lvl2pPr indent="-228600" lvl="1" marL="914400" marR="0" rtl="0" algn="l">
              <a:spcBef>
                <a:spcPts val="0"/>
              </a:spcBef>
              <a:spcAft>
                <a:spcPts val="0"/>
              </a:spcAft>
              <a:buSzPts val="1400"/>
              <a:buNone/>
              <a:defRPr b="0" i="0" sz="1100" u="none" cap="none" strike="noStrike"/>
            </a:lvl2pPr>
            <a:lvl3pPr indent="-228600" lvl="2" marL="1371600" marR="0" rtl="0" algn="l">
              <a:spcBef>
                <a:spcPts val="0"/>
              </a:spcBef>
              <a:spcAft>
                <a:spcPts val="0"/>
              </a:spcAft>
              <a:buSzPts val="1400"/>
              <a:buNone/>
              <a:defRPr b="0" i="0" sz="1100" u="none" cap="none" strike="noStrike"/>
            </a:lvl3pPr>
            <a:lvl4pPr indent="-228600" lvl="3" marL="1828800" marR="0" rtl="0" algn="l">
              <a:spcBef>
                <a:spcPts val="0"/>
              </a:spcBef>
              <a:spcAft>
                <a:spcPts val="0"/>
              </a:spcAft>
              <a:buSzPts val="1400"/>
              <a:buNone/>
              <a:defRPr b="0" i="0" sz="1100" u="none" cap="none" strike="noStrike"/>
            </a:lvl4pPr>
            <a:lvl5pPr indent="-228600" lvl="4" marL="2286000" marR="0" rtl="0" algn="l">
              <a:spcBef>
                <a:spcPts val="0"/>
              </a:spcBef>
              <a:spcAft>
                <a:spcPts val="0"/>
              </a:spcAft>
              <a:buSzPts val="1400"/>
              <a:buNone/>
              <a:defRPr b="0" i="0" sz="1100" u="none" cap="none" strike="noStrike"/>
            </a:lvl5pPr>
            <a:lvl6pPr indent="-228600" lvl="5" marL="2743200" marR="0" rtl="0" algn="l">
              <a:spcBef>
                <a:spcPts val="0"/>
              </a:spcBef>
              <a:spcAft>
                <a:spcPts val="0"/>
              </a:spcAft>
              <a:buSzPts val="1400"/>
              <a:buNone/>
              <a:defRPr b="0" i="0" sz="1100" u="none" cap="none" strike="noStrike"/>
            </a:lvl6pPr>
            <a:lvl7pPr indent="-228600" lvl="6" marL="3200400" marR="0" rtl="0" algn="l">
              <a:spcBef>
                <a:spcPts val="0"/>
              </a:spcBef>
              <a:spcAft>
                <a:spcPts val="0"/>
              </a:spcAft>
              <a:buSzPts val="1400"/>
              <a:buNone/>
              <a:defRPr b="0" i="0" sz="1100" u="none" cap="none" strike="noStrike"/>
            </a:lvl7pPr>
            <a:lvl8pPr indent="-228600" lvl="7" marL="3657600" marR="0" rtl="0" algn="l">
              <a:spcBef>
                <a:spcPts val="0"/>
              </a:spcBef>
              <a:spcAft>
                <a:spcPts val="0"/>
              </a:spcAft>
              <a:buSzPts val="1400"/>
              <a:buNone/>
              <a:defRPr b="0" i="0" sz="1100" u="none" cap="none" strike="noStrike"/>
            </a:lvl8pPr>
            <a:lvl9pPr indent="-228600" lvl="8" marL="4114800" marR="0" rtl="0" algn="l">
              <a:spcBef>
                <a:spcPts val="0"/>
              </a:spcBef>
              <a:spcAft>
                <a:spcPts val="0"/>
              </a:spcAft>
              <a:buSzPts val="1400"/>
              <a:buNone/>
              <a:defRPr b="0" i="0" sz="1100" u="none" cap="none" strike="noStrike"/>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5" name="Google Shape;85;p4: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Font typeface="Arial"/>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1a1fdadffaa_27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1a1fdadffaa_27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1a1fdadffaa_27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1a1fdadffaa_27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1a1fdadffaa_27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1a1fdadffaa_27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1a1fdadffaa_27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1a1fdadffaa_27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1a1fdadffaa_27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1a1fdadffaa_27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1909e4be60f_29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1909e4be60f_29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Jackie</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19ce68fecda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19ce68fecda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Jackie</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19ce68fecda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19ce68fecda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Jackie</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1a1fdadffaa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1a1fdadffaa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Jackie</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1a1fdadffaa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1a1fdadffaa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Jackie</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1909e4be60f_4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1909e4be60f_4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1909e4be60f_17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1909e4be60f_17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example: There are 2 </a:t>
            </a:r>
            <a:r>
              <a:rPr lang="en"/>
              <a:t>videos about neurogenesis: Neurogenesis explained by Dr. Cain (35 seconds) or Frontal Pole Dec 12 2017 (52 seconds) and another illustration neurogenesis (37 seconds). But video about neurogenesis explained has more views than the illustration neurogenesis. The audience would like to know how the brain works and the explanation from Dr. Cain.</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1a07559c31e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1a07559c31e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Half of all channel and videos on Youtube have CTR between 2% and 10%, so low ctr doesn’t necessarily mean bad</a:t>
            </a:r>
            <a:endParaRPr/>
          </a:p>
          <a:p>
            <a:pPr indent="0" lvl="0" marL="0" rtl="0" algn="l">
              <a:spcBef>
                <a:spcPts val="0"/>
              </a:spcBef>
              <a:spcAft>
                <a:spcPts val="0"/>
              </a:spcAft>
              <a:buNone/>
            </a:pPr>
            <a:r>
              <a:rPr lang="en"/>
              <a:t>https://support.google.com/youtube/answer/7628154?hl=en#zippy=%2Chow-do-i-know-if-my-impressions-click-through-rate-is-high-or-low</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1a1fdadffaa_3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1a1fdadffaa_3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Marissa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Viewers and subscribers will increase together. Your viewers seem to be watching your videos as each sub adds 6 viewers to your total view count.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Encouraging audience to comment and subscribe would be a rlly good idea. Get those 24K not subscribed to engage.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Data we had shows 1061 viewers were subscribers of 24,299 total viewers = 4.37%. </a:t>
            </a:r>
            <a:endParaRPr/>
          </a:p>
          <a:p>
            <a:pPr indent="-317500" lvl="0" marL="457200" rtl="0" algn="l">
              <a:spcBef>
                <a:spcPts val="0"/>
              </a:spcBef>
              <a:spcAft>
                <a:spcPts val="0"/>
              </a:spcAft>
              <a:buClr>
                <a:schemeClr val="dk1"/>
              </a:buClr>
              <a:buSzPts val="1400"/>
              <a:buFont typeface="Proxima Nova"/>
              <a:buChar char="●"/>
            </a:pPr>
            <a:r>
              <a:rPr lang="en">
                <a:solidFill>
                  <a:schemeClr val="dk1"/>
                </a:solidFill>
                <a:latin typeface="Proxima Nova"/>
                <a:ea typeface="Proxima Nova"/>
                <a:cs typeface="Proxima Nova"/>
                <a:sym typeface="Proxima Nova"/>
              </a:rPr>
              <a:t>What videos gained the most subscribers </a:t>
            </a:r>
            <a:endParaRPr>
              <a:solidFill>
                <a:schemeClr val="dk1"/>
              </a:solidFill>
              <a:latin typeface="Proxima Nova"/>
              <a:ea typeface="Proxima Nova"/>
              <a:cs typeface="Proxima Nova"/>
              <a:sym typeface="Proxima Nova"/>
            </a:endParaRPr>
          </a:p>
          <a:p>
            <a:pPr indent="-317500" lvl="1" marL="914400" rtl="0" algn="l">
              <a:spcBef>
                <a:spcPts val="0"/>
              </a:spcBef>
              <a:spcAft>
                <a:spcPts val="0"/>
              </a:spcAft>
              <a:buClr>
                <a:schemeClr val="dk1"/>
              </a:buClr>
              <a:buSzPts val="1400"/>
              <a:buFont typeface="Proxima Nova"/>
              <a:buChar char="○"/>
            </a:pPr>
            <a:r>
              <a:rPr lang="en">
                <a:solidFill>
                  <a:schemeClr val="dk1"/>
                </a:solidFill>
                <a:latin typeface="Proxima Nova"/>
                <a:ea typeface="Proxima Nova"/>
                <a:cs typeface="Proxima Nova"/>
                <a:sym typeface="Proxima Nova"/>
              </a:rPr>
              <a:t>Fitness Trivia Episode 1, The Most Fun Exercise Program For Seniors And Beginners, Ever!, and Fitness Trivia Episode 6 Had the most subscribers gained.</a:t>
            </a:r>
            <a:endParaRPr>
              <a:solidFill>
                <a:schemeClr val="dk1"/>
              </a:solidFill>
              <a:latin typeface="Proxima Nova"/>
              <a:ea typeface="Proxima Nova"/>
              <a:cs typeface="Proxima Nova"/>
              <a:sym typeface="Proxima Nova"/>
            </a:endParaRPr>
          </a:p>
          <a:p>
            <a:pPr indent="-304800" lvl="0" marL="457200" rtl="0" algn="l">
              <a:lnSpc>
                <a:spcPct val="115000"/>
              </a:lnSpc>
              <a:spcBef>
                <a:spcPts val="600"/>
              </a:spcBef>
              <a:spcAft>
                <a:spcPts val="0"/>
              </a:spcAft>
              <a:buClr>
                <a:schemeClr val="dk1"/>
              </a:buClr>
              <a:buSzPts val="1200"/>
              <a:buFont typeface="Proxima Nova"/>
              <a:buChar char="●"/>
            </a:pPr>
            <a:r>
              <a:rPr b="1" lang="en" sz="1200">
                <a:solidFill>
                  <a:schemeClr val="dk1"/>
                </a:solidFill>
                <a:latin typeface="Proxima Nova"/>
                <a:ea typeface="Proxima Nova"/>
                <a:cs typeface="Proxima Nova"/>
                <a:sym typeface="Proxima Nova"/>
              </a:rPr>
              <a:t>Mimicking the content of the most popular videos for future videos can be strategic for increasing views and engagement on your page</a:t>
            </a:r>
            <a:endParaRPr b="1" sz="1200">
              <a:solidFill>
                <a:schemeClr val="dk1"/>
              </a:solidFill>
              <a:latin typeface="Proxima Nova"/>
              <a:ea typeface="Proxima Nova"/>
              <a:cs typeface="Proxima Nova"/>
              <a:sym typeface="Proxima Nova"/>
            </a:endParaRPr>
          </a:p>
          <a:p>
            <a:pPr indent="-304800" lvl="0" marL="457200" rtl="0" algn="l">
              <a:lnSpc>
                <a:spcPct val="115000"/>
              </a:lnSpc>
              <a:spcBef>
                <a:spcPts val="600"/>
              </a:spcBef>
              <a:spcAft>
                <a:spcPts val="0"/>
              </a:spcAft>
              <a:buClr>
                <a:schemeClr val="dk1"/>
              </a:buClr>
              <a:buSzPts val="1200"/>
              <a:buFont typeface="Proxima Nova"/>
              <a:buChar char="●"/>
            </a:pPr>
            <a:r>
              <a:rPr b="1" lang="en" sz="1200">
                <a:solidFill>
                  <a:schemeClr val="dk1"/>
                </a:solidFill>
                <a:latin typeface="Proxima Nova"/>
                <a:ea typeface="Proxima Nova"/>
                <a:cs typeface="Proxima Nova"/>
                <a:sym typeface="Proxima Nova"/>
              </a:rPr>
              <a:t>Look more into the actual content to see what is working</a:t>
            </a:r>
            <a:endParaRPr>
              <a:solidFill>
                <a:schemeClr val="dk1"/>
              </a:solidFill>
              <a:latin typeface="Proxima Nova"/>
              <a:ea typeface="Proxima Nova"/>
              <a:cs typeface="Proxima Nova"/>
              <a:sym typeface="Proxima Nova"/>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1a1fdadffaa_30_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1a1fdadffaa_30_174: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Marissa</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1909e4be60f_4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1909e4be60f_4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Ashley can finish this!</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1909e4be60f_4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1909e4be60f_4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Jason</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1909e4be60f_4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1909e4be60f_4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makes client unique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19ce68fecda_14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19ce68fecda_14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1a1fdadffaa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1a1fdadffaa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Playlists are good way to organize similar videos.Helps viewers easily consume favorite topics and prompts them to keep watching which helps with watch time metrics.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Recommendation: Organize playlist with accurate but intriguing titles and thumbnails. (Possibly promote/add playlist in regular videos)</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1a1fdadffaa_0_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1a1fdadffaa_0_2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Recommendation: make content that is suitable for younger generation (25-44) that is also helpful for seniors (intended target audience), i.e. Shorts, fun and intriguing/engaging videos</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4df50e0ac0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4df50e0ac0_0_4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1a1fdadffaa_3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1a1fdadffaa_3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Ashley/Jason(I can present this slide or a part of it at least - Jason)</a:t>
            </a:r>
            <a:endParaRPr/>
          </a:p>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1909e4be60f_4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1909e4be60f_4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1909e4be60f_4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3" name="Google Shape;393;g1909e4be60f_4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1909e4be60f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1909e4be60f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1a1fdadffaa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8" name="Google Shape;408;g1a1fdadffaa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Brittney will do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g1909e4be60f_4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4" name="Google Shape;414;g1909e4be60f_4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g1909e4be60f_4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9" name="Google Shape;419;g1909e4be60f_4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1909e4be60f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1909e4be60f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lnSpc>
                <a:spcPct val="115000"/>
              </a:lnSpc>
              <a:spcBef>
                <a:spcPts val="600"/>
              </a:spcBef>
              <a:spcAft>
                <a:spcPts val="0"/>
              </a:spcAft>
              <a:buClr>
                <a:schemeClr val="dk1"/>
              </a:buClr>
              <a:buSzPts val="1400"/>
              <a:buFont typeface="Proxima Nova"/>
              <a:buChar char="●"/>
            </a:pPr>
            <a:r>
              <a:rPr lang="en" sz="1400">
                <a:solidFill>
                  <a:schemeClr val="dk1"/>
                </a:solidFill>
                <a:latin typeface="Proxima Nova"/>
                <a:ea typeface="Proxima Nova"/>
                <a:cs typeface="Proxima Nova"/>
                <a:sym typeface="Proxima Nova"/>
              </a:rPr>
              <a:t>Video_views had a total of :  887 views within the ~60 days of data. With over 300 views on 11/11 and 11/12.</a:t>
            </a:r>
            <a:endParaRPr sz="1400">
              <a:solidFill>
                <a:schemeClr val="dk1"/>
              </a:solidFill>
              <a:latin typeface="Proxima Nova"/>
              <a:ea typeface="Proxima Nova"/>
              <a:cs typeface="Proxima Nova"/>
              <a:sym typeface="Proxima Nova"/>
            </a:endParaRPr>
          </a:p>
          <a:p>
            <a:pPr indent="-317500" lvl="0" marL="457200" rtl="0" algn="l">
              <a:lnSpc>
                <a:spcPct val="115000"/>
              </a:lnSpc>
              <a:spcBef>
                <a:spcPts val="0"/>
              </a:spcBef>
              <a:spcAft>
                <a:spcPts val="0"/>
              </a:spcAft>
              <a:buClr>
                <a:schemeClr val="dk1"/>
              </a:buClr>
              <a:buSzPts val="1400"/>
              <a:buFont typeface="Proxima Nova"/>
              <a:buChar char="●"/>
            </a:pPr>
            <a:r>
              <a:rPr lang="en" sz="1400">
                <a:solidFill>
                  <a:schemeClr val="dk1"/>
                </a:solidFill>
                <a:latin typeface="Proxima Nova"/>
                <a:ea typeface="Proxima Nova"/>
                <a:cs typeface="Proxima Nova"/>
                <a:sym typeface="Proxima Nova"/>
              </a:rPr>
              <a:t>With a total of 17 days out of 60 days that received views.</a:t>
            </a:r>
            <a:endParaRPr sz="1400">
              <a:solidFill>
                <a:schemeClr val="dk1"/>
              </a:solidFill>
              <a:latin typeface="Proxima Nova"/>
              <a:ea typeface="Proxima Nova"/>
              <a:cs typeface="Proxima Nova"/>
              <a:sym typeface="Proxima Nova"/>
            </a:endParaRPr>
          </a:p>
          <a:p>
            <a:pPr indent="-317500" lvl="0" marL="457200" rtl="0" algn="l">
              <a:lnSpc>
                <a:spcPct val="115000"/>
              </a:lnSpc>
              <a:spcBef>
                <a:spcPts val="0"/>
              </a:spcBef>
              <a:spcAft>
                <a:spcPts val="0"/>
              </a:spcAft>
              <a:buClr>
                <a:schemeClr val="dk1"/>
              </a:buClr>
              <a:buSzPts val="1400"/>
              <a:buFont typeface="Proxima Nova"/>
              <a:buChar char="●"/>
            </a:pPr>
            <a:r>
              <a:rPr lang="en" sz="1400">
                <a:solidFill>
                  <a:schemeClr val="dk1"/>
                </a:solidFill>
                <a:latin typeface="Proxima Nova"/>
                <a:ea typeface="Proxima Nova"/>
                <a:cs typeface="Proxima Nova"/>
                <a:sym typeface="Proxima Nova"/>
              </a:rPr>
              <a:t>Currently has no video comments on any videos.</a:t>
            </a:r>
            <a:endParaRPr sz="1400">
              <a:solidFill>
                <a:schemeClr val="dk1"/>
              </a:solidFill>
              <a:latin typeface="Proxima Nova"/>
              <a:ea typeface="Proxima Nova"/>
              <a:cs typeface="Proxima Nova"/>
              <a:sym typeface="Proxima Nova"/>
            </a:endParaRPr>
          </a:p>
          <a:p>
            <a:pPr indent="-317500" lvl="0" marL="457200" rtl="0" algn="l">
              <a:lnSpc>
                <a:spcPct val="115000"/>
              </a:lnSpc>
              <a:spcBef>
                <a:spcPts val="0"/>
              </a:spcBef>
              <a:spcAft>
                <a:spcPts val="0"/>
              </a:spcAft>
              <a:buClr>
                <a:schemeClr val="dk1"/>
              </a:buClr>
              <a:buSzPts val="1400"/>
              <a:buFont typeface="Proxima Nova"/>
              <a:buChar char="●"/>
            </a:pPr>
            <a:r>
              <a:rPr lang="en" sz="1400">
                <a:solidFill>
                  <a:schemeClr val="dk1"/>
                </a:solidFill>
                <a:latin typeface="Proxima Nova"/>
                <a:ea typeface="Proxima Nova"/>
                <a:cs typeface="Proxima Nova"/>
                <a:sym typeface="Proxima Nova"/>
              </a:rPr>
              <a:t>A total of 2 video shares. One on 11/11 and 11/12.</a:t>
            </a:r>
            <a:endParaRPr sz="1400">
              <a:solidFill>
                <a:schemeClr val="dk1"/>
              </a:solidFill>
              <a:latin typeface="Proxima Nova"/>
              <a:ea typeface="Proxima Nova"/>
              <a:cs typeface="Proxima Nova"/>
              <a:sym typeface="Proxima Nova"/>
            </a:endParaRPr>
          </a:p>
          <a:p>
            <a:pPr indent="-317500" lvl="0" marL="457200" rtl="0" algn="l">
              <a:lnSpc>
                <a:spcPct val="115000"/>
              </a:lnSpc>
              <a:spcBef>
                <a:spcPts val="0"/>
              </a:spcBef>
              <a:spcAft>
                <a:spcPts val="0"/>
              </a:spcAft>
              <a:buClr>
                <a:schemeClr val="dk1"/>
              </a:buClr>
              <a:buSzPts val="1400"/>
              <a:buFont typeface="Proxima Nova"/>
              <a:buChar char="●"/>
            </a:pPr>
            <a:r>
              <a:rPr lang="en" sz="1400">
                <a:solidFill>
                  <a:schemeClr val="dk1"/>
                </a:solidFill>
                <a:latin typeface="Proxima Nova"/>
                <a:ea typeface="Proxima Nova"/>
                <a:cs typeface="Proxima Nova"/>
                <a:sym typeface="Proxima Nova"/>
              </a:rPr>
              <a:t>Had a total of 5 profile views.</a:t>
            </a:r>
            <a:endParaRPr sz="1400">
              <a:solidFill>
                <a:schemeClr val="dk1"/>
              </a:solidFill>
              <a:latin typeface="Proxima Nova"/>
              <a:ea typeface="Proxima Nova"/>
              <a:cs typeface="Proxima Nova"/>
              <a:sym typeface="Proxima Nova"/>
            </a:endParaRPr>
          </a:p>
          <a:p>
            <a:pPr indent="-317500" lvl="0" marL="457200" rtl="0" algn="l">
              <a:lnSpc>
                <a:spcPct val="115000"/>
              </a:lnSpc>
              <a:spcBef>
                <a:spcPts val="0"/>
              </a:spcBef>
              <a:spcAft>
                <a:spcPts val="0"/>
              </a:spcAft>
              <a:buClr>
                <a:schemeClr val="dk1"/>
              </a:buClr>
              <a:buSzPts val="1400"/>
              <a:buFont typeface="Proxima Nova"/>
              <a:buChar char="●"/>
            </a:pPr>
            <a:r>
              <a:rPr lang="en" sz="1400">
                <a:solidFill>
                  <a:schemeClr val="dk1"/>
                </a:solidFill>
                <a:latin typeface="Proxima Nova"/>
                <a:ea typeface="Proxima Nova"/>
                <a:cs typeface="Proxima Nova"/>
                <a:sym typeface="Proxima Nova"/>
              </a:rPr>
              <a:t>Only two days had likes which were 11/11 with 24 likes and 11/12 with 147 likes. That’s a total of 171 likes.</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1932ff0ecd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1932ff0ecd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600"/>
              </a:spcBef>
              <a:spcAft>
                <a:spcPts val="0"/>
              </a:spcAft>
              <a:buClr>
                <a:schemeClr val="dk1"/>
              </a:buClr>
              <a:buSzPts val="1100"/>
              <a:buFont typeface="Arial"/>
              <a:buNone/>
            </a:pPr>
            <a:r>
              <a:rPr b="1" lang="en" sz="1300">
                <a:solidFill>
                  <a:schemeClr val="dk1"/>
                </a:solidFill>
                <a:latin typeface="Proxima Nova"/>
                <a:ea typeface="Proxima Nova"/>
                <a:cs typeface="Proxima Nova"/>
                <a:sym typeface="Proxima Nova"/>
              </a:rPr>
              <a:t>Between Sept. 1st, 2020 - Nov. 12th, 2022</a:t>
            </a:r>
            <a:endParaRPr b="1" sz="1800" u="sng">
              <a:solidFill>
                <a:schemeClr val="dk1"/>
              </a:solidFill>
              <a:latin typeface="Proxima Nova"/>
              <a:ea typeface="Proxima Nova"/>
              <a:cs typeface="Proxima Nova"/>
              <a:sym typeface="Proxima Nova"/>
            </a:endParaRPr>
          </a:p>
          <a:p>
            <a:pPr indent="0" lvl="0" marL="0" rtl="0" algn="l">
              <a:lnSpc>
                <a:spcPct val="115000"/>
              </a:lnSpc>
              <a:spcBef>
                <a:spcPts val="600"/>
              </a:spcBef>
              <a:spcAft>
                <a:spcPts val="0"/>
              </a:spcAft>
              <a:buClr>
                <a:schemeClr val="dk1"/>
              </a:buClr>
              <a:buSzPts val="1100"/>
              <a:buFont typeface="Arial"/>
              <a:buNone/>
            </a:pPr>
            <a:r>
              <a:rPr b="1" lang="en" sz="1800" u="sng">
                <a:solidFill>
                  <a:schemeClr val="dk1"/>
                </a:solidFill>
                <a:latin typeface="Proxima Nova"/>
                <a:ea typeface="Proxima Nova"/>
                <a:cs typeface="Proxima Nova"/>
                <a:sym typeface="Proxima Nova"/>
              </a:rPr>
              <a:t>Observations:</a:t>
            </a:r>
            <a:endParaRPr sz="1500">
              <a:solidFill>
                <a:schemeClr val="dk1"/>
              </a:solidFill>
              <a:latin typeface="Proxima Nova"/>
              <a:ea typeface="Proxima Nova"/>
              <a:cs typeface="Proxima Nova"/>
              <a:sym typeface="Proxima Nova"/>
            </a:endParaRPr>
          </a:p>
          <a:p>
            <a:pPr indent="-323850" lvl="0" marL="457200" rtl="0" algn="l">
              <a:lnSpc>
                <a:spcPct val="115000"/>
              </a:lnSpc>
              <a:spcBef>
                <a:spcPts val="600"/>
              </a:spcBef>
              <a:spcAft>
                <a:spcPts val="0"/>
              </a:spcAft>
              <a:buClr>
                <a:schemeClr val="dk1"/>
              </a:buClr>
              <a:buSzPts val="1500"/>
              <a:buFont typeface="Proxima Nova"/>
              <a:buChar char="●"/>
            </a:pPr>
            <a:r>
              <a:rPr lang="en" sz="1500">
                <a:solidFill>
                  <a:schemeClr val="dk1"/>
                </a:solidFill>
                <a:latin typeface="Proxima Nova"/>
                <a:ea typeface="Proxima Nova"/>
                <a:cs typeface="Proxima Nova"/>
                <a:sym typeface="Proxima Nova"/>
              </a:rPr>
              <a:t>Top </a:t>
            </a:r>
            <a:r>
              <a:rPr lang="en" sz="1500">
                <a:solidFill>
                  <a:schemeClr val="dk1"/>
                </a:solidFill>
                <a:latin typeface="Proxima Nova"/>
                <a:ea typeface="Proxima Nova"/>
                <a:cs typeface="Proxima Nova"/>
                <a:sym typeface="Proxima Nova"/>
              </a:rPr>
              <a:t>views coming from:</a:t>
            </a:r>
            <a:endParaRPr sz="1500">
              <a:solidFill>
                <a:schemeClr val="dk1"/>
              </a:solidFill>
              <a:latin typeface="Proxima Nova"/>
              <a:ea typeface="Proxima Nova"/>
              <a:cs typeface="Proxima Nova"/>
              <a:sym typeface="Proxima Nova"/>
            </a:endParaRPr>
          </a:p>
          <a:p>
            <a:pPr indent="-323850" lvl="1" marL="914400" rtl="0" algn="l">
              <a:lnSpc>
                <a:spcPct val="115000"/>
              </a:lnSpc>
              <a:spcBef>
                <a:spcPts val="0"/>
              </a:spcBef>
              <a:spcAft>
                <a:spcPts val="0"/>
              </a:spcAft>
              <a:buClr>
                <a:schemeClr val="dk1"/>
              </a:buClr>
              <a:buSzPts val="1500"/>
              <a:buFont typeface="Proxima Nova"/>
              <a:buChar char="○"/>
            </a:pPr>
            <a:r>
              <a:rPr lang="en" sz="1500">
                <a:solidFill>
                  <a:schemeClr val="dk1"/>
                </a:solidFill>
                <a:latin typeface="Proxima Nova"/>
                <a:ea typeface="Proxima Nova"/>
                <a:cs typeface="Proxima Nova"/>
                <a:sym typeface="Proxima Nova"/>
              </a:rPr>
              <a:t>Suggested Videos brought in the most traffic</a:t>
            </a:r>
            <a:endParaRPr sz="1500">
              <a:solidFill>
                <a:schemeClr val="dk1"/>
              </a:solidFill>
              <a:latin typeface="Proxima Nova"/>
              <a:ea typeface="Proxima Nova"/>
              <a:cs typeface="Proxima Nova"/>
              <a:sym typeface="Proxima Nova"/>
            </a:endParaRPr>
          </a:p>
          <a:p>
            <a:pPr indent="-323850" lvl="1" marL="914400" rtl="0" algn="l">
              <a:lnSpc>
                <a:spcPct val="115000"/>
              </a:lnSpc>
              <a:spcBef>
                <a:spcPts val="0"/>
              </a:spcBef>
              <a:spcAft>
                <a:spcPts val="0"/>
              </a:spcAft>
              <a:buClr>
                <a:schemeClr val="dk1"/>
              </a:buClr>
              <a:buSzPts val="1500"/>
              <a:buFont typeface="Proxima Nova"/>
              <a:buChar char="○"/>
            </a:pPr>
            <a:r>
              <a:rPr lang="en" sz="1500">
                <a:solidFill>
                  <a:schemeClr val="dk1"/>
                </a:solidFill>
                <a:latin typeface="Proxima Nova"/>
                <a:ea typeface="Proxima Nova"/>
                <a:cs typeface="Proxima Nova"/>
                <a:sym typeface="Proxima Nova"/>
              </a:rPr>
              <a:t>Direct or unknown - 2158</a:t>
            </a:r>
            <a:endParaRPr sz="1500">
              <a:solidFill>
                <a:schemeClr val="dk1"/>
              </a:solidFill>
              <a:latin typeface="Proxima Nova"/>
              <a:ea typeface="Proxima Nova"/>
              <a:cs typeface="Proxima Nova"/>
              <a:sym typeface="Proxima Nova"/>
            </a:endParaRPr>
          </a:p>
          <a:p>
            <a:pPr indent="-323850" lvl="1" marL="914400" rtl="0" algn="l">
              <a:lnSpc>
                <a:spcPct val="115000"/>
              </a:lnSpc>
              <a:spcBef>
                <a:spcPts val="0"/>
              </a:spcBef>
              <a:spcAft>
                <a:spcPts val="0"/>
              </a:spcAft>
              <a:buClr>
                <a:schemeClr val="dk1"/>
              </a:buClr>
              <a:buSzPts val="1500"/>
              <a:buFont typeface="Proxima Nova"/>
              <a:buChar char="○"/>
            </a:pPr>
            <a:r>
              <a:rPr lang="en" sz="1500">
                <a:solidFill>
                  <a:schemeClr val="dk1"/>
                </a:solidFill>
                <a:latin typeface="Proxima Nova"/>
                <a:ea typeface="Proxima Nova"/>
                <a:cs typeface="Proxima Nova"/>
                <a:sym typeface="Proxima Nova"/>
              </a:rPr>
              <a:t>External - 2123</a:t>
            </a:r>
            <a:endParaRPr sz="1500">
              <a:solidFill>
                <a:schemeClr val="dk1"/>
              </a:solidFill>
              <a:latin typeface="Proxima Nova"/>
              <a:ea typeface="Proxima Nova"/>
              <a:cs typeface="Proxima Nova"/>
              <a:sym typeface="Proxima Nova"/>
            </a:endParaRPr>
          </a:p>
          <a:p>
            <a:pPr indent="-323850" lvl="1" marL="914400" rtl="0" algn="l">
              <a:lnSpc>
                <a:spcPct val="115000"/>
              </a:lnSpc>
              <a:spcBef>
                <a:spcPts val="0"/>
              </a:spcBef>
              <a:spcAft>
                <a:spcPts val="0"/>
              </a:spcAft>
              <a:buClr>
                <a:schemeClr val="dk1"/>
              </a:buClr>
              <a:buSzPts val="1500"/>
              <a:buFont typeface="Proxima Nova"/>
              <a:buChar char="○"/>
            </a:pPr>
            <a:r>
              <a:rPr lang="en" sz="1500">
                <a:solidFill>
                  <a:schemeClr val="dk1"/>
                </a:solidFill>
                <a:latin typeface="Proxima Nova"/>
                <a:ea typeface="Proxima Nova"/>
                <a:cs typeface="Proxima Nova"/>
                <a:sym typeface="Proxima Nova"/>
              </a:rPr>
              <a:t>Browse features  - 1810</a:t>
            </a:r>
            <a:endParaRPr sz="1500">
              <a:solidFill>
                <a:schemeClr val="dk1"/>
              </a:solidFill>
              <a:latin typeface="Proxima Nova"/>
              <a:ea typeface="Proxima Nova"/>
              <a:cs typeface="Proxima Nova"/>
              <a:sym typeface="Proxima Nova"/>
            </a:endParaRPr>
          </a:p>
          <a:p>
            <a:pPr indent="-323850" lvl="1" marL="914400" rtl="0" algn="l">
              <a:lnSpc>
                <a:spcPct val="115000"/>
              </a:lnSpc>
              <a:spcBef>
                <a:spcPts val="0"/>
              </a:spcBef>
              <a:spcAft>
                <a:spcPts val="0"/>
              </a:spcAft>
              <a:buClr>
                <a:schemeClr val="dk1"/>
              </a:buClr>
              <a:buSzPts val="1500"/>
              <a:buFont typeface="Proxima Nova"/>
              <a:buChar char="○"/>
            </a:pPr>
            <a:r>
              <a:rPr lang="en" sz="1500">
                <a:solidFill>
                  <a:schemeClr val="dk1"/>
                </a:solidFill>
                <a:latin typeface="Proxima Nova"/>
                <a:ea typeface="Proxima Nova"/>
                <a:cs typeface="Proxima Nova"/>
                <a:sym typeface="Proxima Nova"/>
              </a:rPr>
              <a:t>YouTube Search - 1677</a:t>
            </a:r>
            <a:endParaRPr sz="1500">
              <a:solidFill>
                <a:schemeClr val="dk1"/>
              </a:solidFill>
              <a:latin typeface="Proxima Nova"/>
              <a:ea typeface="Proxima Nova"/>
              <a:cs typeface="Proxima Nova"/>
              <a:sym typeface="Proxima Nova"/>
            </a:endParaRPr>
          </a:p>
          <a:p>
            <a:pPr indent="0" lvl="0" marL="0" rtl="0" algn="l">
              <a:lnSpc>
                <a:spcPct val="115000"/>
              </a:lnSpc>
              <a:spcBef>
                <a:spcPts val="600"/>
              </a:spcBef>
              <a:spcAft>
                <a:spcPts val="0"/>
              </a:spcAft>
              <a:buClr>
                <a:schemeClr val="dk1"/>
              </a:buClr>
              <a:buSzPts val="1100"/>
              <a:buFont typeface="Arial"/>
              <a:buNone/>
            </a:pPr>
            <a:r>
              <a:rPr b="1" lang="en" sz="1800" u="sng">
                <a:solidFill>
                  <a:schemeClr val="dk1"/>
                </a:solidFill>
                <a:latin typeface="Proxima Nova"/>
                <a:ea typeface="Proxima Nova"/>
                <a:cs typeface="Proxima Nova"/>
                <a:sym typeface="Proxima Nova"/>
              </a:rPr>
              <a:t>Insights:</a:t>
            </a:r>
            <a:endParaRPr b="1" sz="1800" u="sng">
              <a:solidFill>
                <a:schemeClr val="dk1"/>
              </a:solidFill>
              <a:latin typeface="Proxima Nova"/>
              <a:ea typeface="Proxima Nova"/>
              <a:cs typeface="Proxima Nova"/>
              <a:sym typeface="Proxima Nova"/>
            </a:endParaRPr>
          </a:p>
          <a:p>
            <a:pPr indent="-323850" lvl="0" marL="457200" rtl="0" algn="l">
              <a:lnSpc>
                <a:spcPct val="115000"/>
              </a:lnSpc>
              <a:spcBef>
                <a:spcPts val="600"/>
              </a:spcBef>
              <a:spcAft>
                <a:spcPts val="0"/>
              </a:spcAft>
              <a:buClr>
                <a:schemeClr val="dk1"/>
              </a:buClr>
              <a:buSzPts val="1500"/>
              <a:buFont typeface="Proxima Nova"/>
              <a:buChar char="●"/>
            </a:pPr>
            <a:r>
              <a:rPr lang="en" sz="1500">
                <a:solidFill>
                  <a:schemeClr val="dk1"/>
                </a:solidFill>
                <a:latin typeface="Proxima Nova"/>
                <a:ea typeface="Proxima Nova"/>
                <a:cs typeface="Proxima Nova"/>
                <a:sym typeface="Proxima Nova"/>
              </a:rPr>
              <a:t>Suggest Videos on YouTube channel brought in the most traffic</a:t>
            </a:r>
            <a:endParaRPr sz="1500">
              <a:solidFill>
                <a:schemeClr val="dk1"/>
              </a:solidFill>
              <a:latin typeface="Proxima Nova"/>
              <a:ea typeface="Proxima Nova"/>
              <a:cs typeface="Proxima Nova"/>
              <a:sym typeface="Proxima Nova"/>
            </a:endParaRPr>
          </a:p>
          <a:p>
            <a:pPr indent="0" lvl="0" marL="0" rtl="0" algn="l">
              <a:lnSpc>
                <a:spcPct val="115000"/>
              </a:lnSpc>
              <a:spcBef>
                <a:spcPts val="600"/>
              </a:spcBef>
              <a:spcAft>
                <a:spcPts val="0"/>
              </a:spcAft>
              <a:buClr>
                <a:schemeClr val="dk1"/>
              </a:buClr>
              <a:buSzPts val="1100"/>
              <a:buFont typeface="Arial"/>
              <a:buNone/>
            </a:pPr>
            <a:r>
              <a:t/>
            </a:r>
            <a:endParaRPr b="1" sz="1800" u="sng">
              <a:solidFill>
                <a:schemeClr val="dk1"/>
              </a:solidFill>
              <a:latin typeface="Proxima Nova"/>
              <a:ea typeface="Proxima Nova"/>
              <a:cs typeface="Proxima Nova"/>
              <a:sym typeface="Proxima Nova"/>
            </a:endParaRPr>
          </a:p>
          <a:p>
            <a:pPr indent="0" lvl="0" marL="0" rtl="0" algn="l">
              <a:lnSpc>
                <a:spcPct val="115000"/>
              </a:lnSpc>
              <a:spcBef>
                <a:spcPts val="600"/>
              </a:spcBef>
              <a:spcAft>
                <a:spcPts val="0"/>
              </a:spcAft>
              <a:buClr>
                <a:schemeClr val="dk1"/>
              </a:buClr>
              <a:buSzPts val="1100"/>
              <a:buFont typeface="Arial"/>
              <a:buNone/>
            </a:pPr>
            <a:r>
              <a:rPr b="1" lang="en" sz="1800" u="sng">
                <a:solidFill>
                  <a:schemeClr val="dk1"/>
                </a:solidFill>
                <a:latin typeface="Proxima Nova"/>
                <a:ea typeface="Proxima Nova"/>
                <a:cs typeface="Proxima Nova"/>
                <a:sym typeface="Proxima Nova"/>
              </a:rPr>
              <a:t>Findings:</a:t>
            </a:r>
            <a:endParaRPr sz="1500">
              <a:solidFill>
                <a:schemeClr val="dk1"/>
              </a:solidFill>
              <a:latin typeface="Proxima Nova"/>
              <a:ea typeface="Proxima Nova"/>
              <a:cs typeface="Proxima Nova"/>
              <a:sym typeface="Proxima Nova"/>
            </a:endParaRPr>
          </a:p>
          <a:p>
            <a:pPr indent="-323850" lvl="0" marL="457200" rtl="0" algn="l">
              <a:lnSpc>
                <a:spcPct val="115000"/>
              </a:lnSpc>
              <a:spcBef>
                <a:spcPts val="600"/>
              </a:spcBef>
              <a:spcAft>
                <a:spcPts val="0"/>
              </a:spcAft>
              <a:buClr>
                <a:schemeClr val="dk1"/>
              </a:buClr>
              <a:buSzPts val="1500"/>
              <a:buFont typeface="Proxima Nova"/>
              <a:buChar char="●"/>
            </a:pPr>
            <a:r>
              <a:rPr lang="en" sz="1500">
                <a:solidFill>
                  <a:schemeClr val="dk1"/>
                </a:solidFill>
                <a:latin typeface="Proxima Nova"/>
                <a:ea typeface="Proxima Nova"/>
                <a:cs typeface="Proxima Nova"/>
                <a:sym typeface="Proxima Nova"/>
              </a:rPr>
              <a:t>Between the time frame of the provided data there was a total of 24,299 views.</a:t>
            </a:r>
            <a:endParaRPr sz="1500">
              <a:solidFill>
                <a:schemeClr val="dk1"/>
              </a:solidFill>
              <a:latin typeface="Proxima Nova"/>
              <a:ea typeface="Proxima Nova"/>
              <a:cs typeface="Proxima Nova"/>
              <a:sym typeface="Proxima Nova"/>
            </a:endParaRPr>
          </a:p>
          <a:p>
            <a:pPr indent="-323850" lvl="0" marL="457200" rtl="0" algn="l">
              <a:lnSpc>
                <a:spcPct val="115000"/>
              </a:lnSpc>
              <a:spcBef>
                <a:spcPts val="0"/>
              </a:spcBef>
              <a:spcAft>
                <a:spcPts val="0"/>
              </a:spcAft>
              <a:buClr>
                <a:schemeClr val="dk1"/>
              </a:buClr>
              <a:buSzPts val="1500"/>
              <a:buFont typeface="Proxima Nova"/>
              <a:buChar char="●"/>
            </a:pPr>
            <a:r>
              <a:rPr lang="en" sz="1500">
                <a:solidFill>
                  <a:schemeClr val="dk1"/>
                </a:solidFill>
                <a:latin typeface="Proxima Nova"/>
                <a:ea typeface="Proxima Nova"/>
                <a:cs typeface="Proxima Nova"/>
                <a:sym typeface="Proxima Nova"/>
              </a:rPr>
              <a:t>M</a:t>
            </a:r>
            <a:r>
              <a:rPr lang="en" sz="1500">
                <a:solidFill>
                  <a:schemeClr val="dk1"/>
                </a:solidFill>
                <a:latin typeface="Proxima Nova"/>
                <a:ea typeface="Proxima Nova"/>
                <a:cs typeface="Proxima Nova"/>
                <a:sym typeface="Proxima Nova"/>
              </a:rPr>
              <a:t>ost of their views coming from:</a:t>
            </a:r>
            <a:endParaRPr sz="1500">
              <a:solidFill>
                <a:schemeClr val="dk1"/>
              </a:solidFill>
              <a:latin typeface="Proxima Nova"/>
              <a:ea typeface="Proxima Nova"/>
              <a:cs typeface="Proxima Nova"/>
              <a:sym typeface="Proxima Nova"/>
            </a:endParaRPr>
          </a:p>
          <a:p>
            <a:pPr indent="-323850" lvl="1" marL="914400" rtl="0" algn="l">
              <a:lnSpc>
                <a:spcPct val="115000"/>
              </a:lnSpc>
              <a:spcBef>
                <a:spcPts val="0"/>
              </a:spcBef>
              <a:spcAft>
                <a:spcPts val="0"/>
              </a:spcAft>
              <a:buClr>
                <a:schemeClr val="dk1"/>
              </a:buClr>
              <a:buSzPts val="1500"/>
              <a:buFont typeface="Proxima Nova"/>
              <a:buChar char="○"/>
            </a:pPr>
            <a:r>
              <a:rPr lang="en" sz="1500">
                <a:solidFill>
                  <a:schemeClr val="dk1"/>
                </a:solidFill>
                <a:latin typeface="Proxima Nova"/>
                <a:ea typeface="Proxima Nova"/>
                <a:cs typeface="Proxima Nova"/>
                <a:sym typeface="Proxima Nova"/>
              </a:rPr>
              <a:t> Suggested Videos - 15398</a:t>
            </a:r>
            <a:endParaRPr sz="1500">
              <a:solidFill>
                <a:schemeClr val="dk1"/>
              </a:solidFill>
              <a:latin typeface="Proxima Nova"/>
              <a:ea typeface="Proxima Nova"/>
              <a:cs typeface="Proxima Nova"/>
              <a:sym typeface="Proxima Nova"/>
            </a:endParaRPr>
          </a:p>
          <a:p>
            <a:pPr indent="-323850" lvl="1" marL="914400" rtl="0" algn="l">
              <a:lnSpc>
                <a:spcPct val="115000"/>
              </a:lnSpc>
              <a:spcBef>
                <a:spcPts val="0"/>
              </a:spcBef>
              <a:spcAft>
                <a:spcPts val="0"/>
              </a:spcAft>
              <a:buClr>
                <a:schemeClr val="dk1"/>
              </a:buClr>
              <a:buSzPts val="1500"/>
              <a:buFont typeface="Proxima Nova"/>
              <a:buChar char="○"/>
            </a:pPr>
            <a:r>
              <a:rPr lang="en" sz="1500">
                <a:solidFill>
                  <a:schemeClr val="dk1"/>
                </a:solidFill>
                <a:latin typeface="Proxima Nova"/>
                <a:ea typeface="Proxima Nova"/>
                <a:cs typeface="Proxima Nova"/>
                <a:sym typeface="Proxima Nova"/>
              </a:rPr>
              <a:t>Direct or unknown - 2158</a:t>
            </a:r>
            <a:endParaRPr sz="1500">
              <a:solidFill>
                <a:schemeClr val="dk1"/>
              </a:solidFill>
              <a:latin typeface="Proxima Nova"/>
              <a:ea typeface="Proxima Nova"/>
              <a:cs typeface="Proxima Nova"/>
              <a:sym typeface="Proxima Nova"/>
            </a:endParaRPr>
          </a:p>
          <a:p>
            <a:pPr indent="-323850" lvl="1" marL="914400" rtl="0" algn="l">
              <a:lnSpc>
                <a:spcPct val="115000"/>
              </a:lnSpc>
              <a:spcBef>
                <a:spcPts val="0"/>
              </a:spcBef>
              <a:spcAft>
                <a:spcPts val="0"/>
              </a:spcAft>
              <a:buClr>
                <a:schemeClr val="dk1"/>
              </a:buClr>
              <a:buSzPts val="1500"/>
              <a:buFont typeface="Proxima Nova"/>
              <a:buChar char="○"/>
            </a:pPr>
            <a:r>
              <a:rPr lang="en" sz="1500">
                <a:solidFill>
                  <a:schemeClr val="dk1"/>
                </a:solidFill>
                <a:latin typeface="Proxima Nova"/>
                <a:ea typeface="Proxima Nova"/>
                <a:cs typeface="Proxima Nova"/>
                <a:sym typeface="Proxima Nova"/>
              </a:rPr>
              <a:t>External - 2123</a:t>
            </a:r>
            <a:endParaRPr sz="1500">
              <a:solidFill>
                <a:schemeClr val="dk1"/>
              </a:solidFill>
              <a:latin typeface="Proxima Nova"/>
              <a:ea typeface="Proxima Nova"/>
              <a:cs typeface="Proxima Nova"/>
              <a:sym typeface="Proxima Nova"/>
            </a:endParaRPr>
          </a:p>
          <a:p>
            <a:pPr indent="-323850" lvl="1" marL="914400" rtl="0" algn="l">
              <a:lnSpc>
                <a:spcPct val="115000"/>
              </a:lnSpc>
              <a:spcBef>
                <a:spcPts val="0"/>
              </a:spcBef>
              <a:spcAft>
                <a:spcPts val="0"/>
              </a:spcAft>
              <a:buClr>
                <a:schemeClr val="dk1"/>
              </a:buClr>
              <a:buSzPts val="1500"/>
              <a:buFont typeface="Proxima Nova"/>
              <a:buChar char="○"/>
            </a:pPr>
            <a:r>
              <a:rPr lang="en" sz="1500">
                <a:solidFill>
                  <a:schemeClr val="dk1"/>
                </a:solidFill>
                <a:latin typeface="Proxima Nova"/>
                <a:ea typeface="Proxima Nova"/>
                <a:cs typeface="Proxima Nova"/>
                <a:sym typeface="Proxima Nova"/>
              </a:rPr>
              <a:t>Browse features  - 1810</a:t>
            </a:r>
            <a:endParaRPr sz="1500">
              <a:solidFill>
                <a:schemeClr val="dk1"/>
              </a:solidFill>
              <a:latin typeface="Proxima Nova"/>
              <a:ea typeface="Proxima Nova"/>
              <a:cs typeface="Proxima Nova"/>
              <a:sym typeface="Proxima Nova"/>
            </a:endParaRPr>
          </a:p>
          <a:p>
            <a:pPr indent="-323850" lvl="1" marL="914400" rtl="0" algn="l">
              <a:lnSpc>
                <a:spcPct val="115000"/>
              </a:lnSpc>
              <a:spcBef>
                <a:spcPts val="0"/>
              </a:spcBef>
              <a:spcAft>
                <a:spcPts val="0"/>
              </a:spcAft>
              <a:buClr>
                <a:schemeClr val="dk1"/>
              </a:buClr>
              <a:buSzPts val="1500"/>
              <a:buFont typeface="Proxima Nova"/>
              <a:buChar char="○"/>
            </a:pPr>
            <a:r>
              <a:rPr lang="en" sz="1500">
                <a:solidFill>
                  <a:schemeClr val="dk1"/>
                </a:solidFill>
                <a:latin typeface="Proxima Nova"/>
                <a:ea typeface="Proxima Nova"/>
                <a:cs typeface="Proxima Nova"/>
                <a:sym typeface="Proxima Nova"/>
              </a:rPr>
              <a:t>YouTube Search - 1677</a:t>
            </a:r>
            <a:endParaRPr>
              <a:solidFill>
                <a:schemeClr val="dk1"/>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1a1fdadffaa_27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1a1fdadffaa_27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600"/>
              </a:spcBef>
              <a:spcAft>
                <a:spcPts val="0"/>
              </a:spcAft>
              <a:buClr>
                <a:schemeClr val="dk1"/>
              </a:buClr>
              <a:buSzPts val="1100"/>
              <a:buFont typeface="Arial"/>
              <a:buNone/>
            </a:pPr>
            <a:r>
              <a:rPr b="1" lang="en" sz="1300">
                <a:solidFill>
                  <a:schemeClr val="dk1"/>
                </a:solidFill>
                <a:latin typeface="Proxima Nova"/>
                <a:ea typeface="Proxima Nova"/>
                <a:cs typeface="Proxima Nova"/>
                <a:sym typeface="Proxima Nova"/>
              </a:rPr>
              <a:t>Between Sept. 1st, 2020 - Nov. 12th, 2022</a:t>
            </a:r>
            <a:endParaRPr b="1" sz="1800" u="sng">
              <a:solidFill>
                <a:schemeClr val="dk1"/>
              </a:solidFill>
              <a:latin typeface="Proxima Nova"/>
              <a:ea typeface="Proxima Nova"/>
              <a:cs typeface="Proxima Nova"/>
              <a:sym typeface="Proxima Nova"/>
            </a:endParaRPr>
          </a:p>
          <a:p>
            <a:pPr indent="0" lvl="0" marL="0" rtl="0" algn="l">
              <a:lnSpc>
                <a:spcPct val="115000"/>
              </a:lnSpc>
              <a:spcBef>
                <a:spcPts val="600"/>
              </a:spcBef>
              <a:spcAft>
                <a:spcPts val="0"/>
              </a:spcAft>
              <a:buClr>
                <a:schemeClr val="dk1"/>
              </a:buClr>
              <a:buSzPts val="1100"/>
              <a:buFont typeface="Arial"/>
              <a:buNone/>
            </a:pPr>
            <a:r>
              <a:rPr b="1" lang="en" sz="1800" u="sng">
                <a:solidFill>
                  <a:schemeClr val="dk1"/>
                </a:solidFill>
                <a:latin typeface="Proxima Nova"/>
                <a:ea typeface="Proxima Nova"/>
                <a:cs typeface="Proxima Nova"/>
                <a:sym typeface="Proxima Nova"/>
              </a:rPr>
              <a:t>Observations:</a:t>
            </a:r>
            <a:endParaRPr sz="1500">
              <a:solidFill>
                <a:schemeClr val="dk1"/>
              </a:solidFill>
              <a:latin typeface="Proxima Nova"/>
              <a:ea typeface="Proxima Nova"/>
              <a:cs typeface="Proxima Nova"/>
              <a:sym typeface="Proxima Nova"/>
            </a:endParaRPr>
          </a:p>
          <a:p>
            <a:pPr indent="-323850" lvl="0" marL="457200" rtl="0" algn="l">
              <a:lnSpc>
                <a:spcPct val="115000"/>
              </a:lnSpc>
              <a:spcBef>
                <a:spcPts val="600"/>
              </a:spcBef>
              <a:spcAft>
                <a:spcPts val="0"/>
              </a:spcAft>
              <a:buClr>
                <a:schemeClr val="dk1"/>
              </a:buClr>
              <a:buSzPts val="1500"/>
              <a:buFont typeface="Proxima Nova"/>
              <a:buChar char="●"/>
            </a:pPr>
            <a:r>
              <a:rPr lang="en" sz="1500">
                <a:solidFill>
                  <a:schemeClr val="dk1"/>
                </a:solidFill>
                <a:latin typeface="Proxima Nova"/>
                <a:ea typeface="Proxima Nova"/>
                <a:cs typeface="Proxima Nova"/>
                <a:sym typeface="Proxima Nova"/>
              </a:rPr>
              <a:t>Top </a:t>
            </a:r>
            <a:r>
              <a:rPr lang="en" sz="1500">
                <a:solidFill>
                  <a:schemeClr val="dk1"/>
                </a:solidFill>
                <a:latin typeface="Proxima Nova"/>
                <a:ea typeface="Proxima Nova"/>
                <a:cs typeface="Proxima Nova"/>
                <a:sym typeface="Proxima Nova"/>
              </a:rPr>
              <a:t>views coming from:</a:t>
            </a:r>
            <a:endParaRPr sz="1500">
              <a:solidFill>
                <a:schemeClr val="dk1"/>
              </a:solidFill>
              <a:latin typeface="Proxima Nova"/>
              <a:ea typeface="Proxima Nova"/>
              <a:cs typeface="Proxima Nova"/>
              <a:sym typeface="Proxima Nova"/>
            </a:endParaRPr>
          </a:p>
          <a:p>
            <a:pPr indent="-323850" lvl="1" marL="914400" rtl="0" algn="l">
              <a:lnSpc>
                <a:spcPct val="115000"/>
              </a:lnSpc>
              <a:spcBef>
                <a:spcPts val="0"/>
              </a:spcBef>
              <a:spcAft>
                <a:spcPts val="0"/>
              </a:spcAft>
              <a:buClr>
                <a:schemeClr val="dk1"/>
              </a:buClr>
              <a:buSzPts val="1500"/>
              <a:buFont typeface="Proxima Nova"/>
              <a:buChar char="○"/>
            </a:pPr>
            <a:r>
              <a:rPr lang="en" sz="1500">
                <a:solidFill>
                  <a:schemeClr val="dk1"/>
                </a:solidFill>
                <a:latin typeface="Proxima Nova"/>
                <a:ea typeface="Proxima Nova"/>
                <a:cs typeface="Proxima Nova"/>
                <a:sym typeface="Proxima Nova"/>
              </a:rPr>
              <a:t>Suggested Videos brought in the most traffic</a:t>
            </a:r>
            <a:endParaRPr sz="1500">
              <a:solidFill>
                <a:schemeClr val="dk1"/>
              </a:solidFill>
              <a:latin typeface="Proxima Nova"/>
              <a:ea typeface="Proxima Nova"/>
              <a:cs typeface="Proxima Nova"/>
              <a:sym typeface="Proxima Nova"/>
            </a:endParaRPr>
          </a:p>
          <a:p>
            <a:pPr indent="-323850" lvl="1" marL="914400" rtl="0" algn="l">
              <a:lnSpc>
                <a:spcPct val="115000"/>
              </a:lnSpc>
              <a:spcBef>
                <a:spcPts val="0"/>
              </a:spcBef>
              <a:spcAft>
                <a:spcPts val="0"/>
              </a:spcAft>
              <a:buClr>
                <a:schemeClr val="dk1"/>
              </a:buClr>
              <a:buSzPts val="1500"/>
              <a:buFont typeface="Proxima Nova"/>
              <a:buChar char="○"/>
            </a:pPr>
            <a:r>
              <a:rPr lang="en" sz="1500">
                <a:solidFill>
                  <a:schemeClr val="dk1"/>
                </a:solidFill>
                <a:latin typeface="Proxima Nova"/>
                <a:ea typeface="Proxima Nova"/>
                <a:cs typeface="Proxima Nova"/>
                <a:sym typeface="Proxima Nova"/>
              </a:rPr>
              <a:t>Direct or unknown - 2158</a:t>
            </a:r>
            <a:endParaRPr sz="1500">
              <a:solidFill>
                <a:schemeClr val="dk1"/>
              </a:solidFill>
              <a:latin typeface="Proxima Nova"/>
              <a:ea typeface="Proxima Nova"/>
              <a:cs typeface="Proxima Nova"/>
              <a:sym typeface="Proxima Nova"/>
            </a:endParaRPr>
          </a:p>
          <a:p>
            <a:pPr indent="-323850" lvl="1" marL="914400" rtl="0" algn="l">
              <a:lnSpc>
                <a:spcPct val="115000"/>
              </a:lnSpc>
              <a:spcBef>
                <a:spcPts val="0"/>
              </a:spcBef>
              <a:spcAft>
                <a:spcPts val="0"/>
              </a:spcAft>
              <a:buClr>
                <a:schemeClr val="dk1"/>
              </a:buClr>
              <a:buSzPts val="1500"/>
              <a:buFont typeface="Proxima Nova"/>
              <a:buChar char="○"/>
            </a:pPr>
            <a:r>
              <a:rPr lang="en" sz="1500">
                <a:solidFill>
                  <a:schemeClr val="dk1"/>
                </a:solidFill>
                <a:latin typeface="Proxima Nova"/>
                <a:ea typeface="Proxima Nova"/>
                <a:cs typeface="Proxima Nova"/>
                <a:sym typeface="Proxima Nova"/>
              </a:rPr>
              <a:t>External - 2123</a:t>
            </a:r>
            <a:endParaRPr sz="1500">
              <a:solidFill>
                <a:schemeClr val="dk1"/>
              </a:solidFill>
              <a:latin typeface="Proxima Nova"/>
              <a:ea typeface="Proxima Nova"/>
              <a:cs typeface="Proxima Nova"/>
              <a:sym typeface="Proxima Nova"/>
            </a:endParaRPr>
          </a:p>
          <a:p>
            <a:pPr indent="-323850" lvl="1" marL="914400" rtl="0" algn="l">
              <a:lnSpc>
                <a:spcPct val="115000"/>
              </a:lnSpc>
              <a:spcBef>
                <a:spcPts val="0"/>
              </a:spcBef>
              <a:spcAft>
                <a:spcPts val="0"/>
              </a:spcAft>
              <a:buClr>
                <a:schemeClr val="dk1"/>
              </a:buClr>
              <a:buSzPts val="1500"/>
              <a:buFont typeface="Proxima Nova"/>
              <a:buChar char="○"/>
            </a:pPr>
            <a:r>
              <a:rPr lang="en" sz="1500">
                <a:solidFill>
                  <a:schemeClr val="dk1"/>
                </a:solidFill>
                <a:latin typeface="Proxima Nova"/>
                <a:ea typeface="Proxima Nova"/>
                <a:cs typeface="Proxima Nova"/>
                <a:sym typeface="Proxima Nova"/>
              </a:rPr>
              <a:t>Browse features  - 1810</a:t>
            </a:r>
            <a:endParaRPr sz="1500">
              <a:solidFill>
                <a:schemeClr val="dk1"/>
              </a:solidFill>
              <a:latin typeface="Proxima Nova"/>
              <a:ea typeface="Proxima Nova"/>
              <a:cs typeface="Proxima Nova"/>
              <a:sym typeface="Proxima Nova"/>
            </a:endParaRPr>
          </a:p>
          <a:p>
            <a:pPr indent="-323850" lvl="1" marL="914400" rtl="0" algn="l">
              <a:lnSpc>
                <a:spcPct val="115000"/>
              </a:lnSpc>
              <a:spcBef>
                <a:spcPts val="0"/>
              </a:spcBef>
              <a:spcAft>
                <a:spcPts val="0"/>
              </a:spcAft>
              <a:buClr>
                <a:schemeClr val="dk1"/>
              </a:buClr>
              <a:buSzPts val="1500"/>
              <a:buFont typeface="Proxima Nova"/>
              <a:buChar char="○"/>
            </a:pPr>
            <a:r>
              <a:rPr lang="en" sz="1500">
                <a:solidFill>
                  <a:schemeClr val="dk1"/>
                </a:solidFill>
                <a:latin typeface="Proxima Nova"/>
                <a:ea typeface="Proxima Nova"/>
                <a:cs typeface="Proxima Nova"/>
                <a:sym typeface="Proxima Nova"/>
              </a:rPr>
              <a:t>YouTube Search - 1677</a:t>
            </a:r>
            <a:endParaRPr sz="1500">
              <a:solidFill>
                <a:schemeClr val="dk1"/>
              </a:solidFill>
              <a:latin typeface="Proxima Nova"/>
              <a:ea typeface="Proxima Nova"/>
              <a:cs typeface="Proxima Nova"/>
              <a:sym typeface="Proxima Nova"/>
            </a:endParaRPr>
          </a:p>
          <a:p>
            <a:pPr indent="0" lvl="0" marL="0" rtl="0" algn="l">
              <a:lnSpc>
                <a:spcPct val="115000"/>
              </a:lnSpc>
              <a:spcBef>
                <a:spcPts val="600"/>
              </a:spcBef>
              <a:spcAft>
                <a:spcPts val="0"/>
              </a:spcAft>
              <a:buClr>
                <a:schemeClr val="dk1"/>
              </a:buClr>
              <a:buSzPts val="1100"/>
              <a:buFont typeface="Arial"/>
              <a:buNone/>
            </a:pPr>
            <a:r>
              <a:rPr b="1" lang="en" sz="1800" u="sng">
                <a:solidFill>
                  <a:schemeClr val="dk1"/>
                </a:solidFill>
                <a:latin typeface="Proxima Nova"/>
                <a:ea typeface="Proxima Nova"/>
                <a:cs typeface="Proxima Nova"/>
                <a:sym typeface="Proxima Nova"/>
              </a:rPr>
              <a:t>Insights:</a:t>
            </a:r>
            <a:endParaRPr b="1" sz="1800" u="sng">
              <a:solidFill>
                <a:schemeClr val="dk1"/>
              </a:solidFill>
              <a:latin typeface="Proxima Nova"/>
              <a:ea typeface="Proxima Nova"/>
              <a:cs typeface="Proxima Nova"/>
              <a:sym typeface="Proxima Nova"/>
            </a:endParaRPr>
          </a:p>
          <a:p>
            <a:pPr indent="-323850" lvl="0" marL="457200" rtl="0" algn="l">
              <a:lnSpc>
                <a:spcPct val="115000"/>
              </a:lnSpc>
              <a:spcBef>
                <a:spcPts val="600"/>
              </a:spcBef>
              <a:spcAft>
                <a:spcPts val="0"/>
              </a:spcAft>
              <a:buClr>
                <a:schemeClr val="dk1"/>
              </a:buClr>
              <a:buSzPts val="1500"/>
              <a:buFont typeface="Proxima Nova"/>
              <a:buChar char="●"/>
            </a:pPr>
            <a:r>
              <a:rPr lang="en" sz="1500">
                <a:solidFill>
                  <a:schemeClr val="dk1"/>
                </a:solidFill>
                <a:latin typeface="Proxima Nova"/>
                <a:ea typeface="Proxima Nova"/>
                <a:cs typeface="Proxima Nova"/>
                <a:sym typeface="Proxima Nova"/>
              </a:rPr>
              <a:t>Suggest Videos on YouTube channel brought in the most traffic</a:t>
            </a:r>
            <a:endParaRPr sz="1500">
              <a:solidFill>
                <a:schemeClr val="dk1"/>
              </a:solidFill>
              <a:latin typeface="Proxima Nova"/>
              <a:ea typeface="Proxima Nova"/>
              <a:cs typeface="Proxima Nova"/>
              <a:sym typeface="Proxima Nova"/>
            </a:endParaRPr>
          </a:p>
          <a:p>
            <a:pPr indent="0" lvl="0" marL="0" rtl="0" algn="l">
              <a:lnSpc>
                <a:spcPct val="115000"/>
              </a:lnSpc>
              <a:spcBef>
                <a:spcPts val="600"/>
              </a:spcBef>
              <a:spcAft>
                <a:spcPts val="0"/>
              </a:spcAft>
              <a:buClr>
                <a:schemeClr val="dk1"/>
              </a:buClr>
              <a:buSzPts val="1100"/>
              <a:buFont typeface="Arial"/>
              <a:buNone/>
            </a:pPr>
            <a:r>
              <a:t/>
            </a:r>
            <a:endParaRPr b="1" sz="1800" u="sng">
              <a:solidFill>
                <a:schemeClr val="dk1"/>
              </a:solidFill>
              <a:latin typeface="Proxima Nova"/>
              <a:ea typeface="Proxima Nova"/>
              <a:cs typeface="Proxima Nova"/>
              <a:sym typeface="Proxima Nova"/>
            </a:endParaRPr>
          </a:p>
          <a:p>
            <a:pPr indent="0" lvl="0" marL="0" rtl="0" algn="l">
              <a:lnSpc>
                <a:spcPct val="115000"/>
              </a:lnSpc>
              <a:spcBef>
                <a:spcPts val="600"/>
              </a:spcBef>
              <a:spcAft>
                <a:spcPts val="0"/>
              </a:spcAft>
              <a:buClr>
                <a:schemeClr val="dk1"/>
              </a:buClr>
              <a:buSzPts val="1100"/>
              <a:buFont typeface="Arial"/>
              <a:buNone/>
            </a:pPr>
            <a:r>
              <a:rPr b="1" lang="en" sz="1800" u="sng">
                <a:solidFill>
                  <a:schemeClr val="dk1"/>
                </a:solidFill>
                <a:latin typeface="Proxima Nova"/>
                <a:ea typeface="Proxima Nova"/>
                <a:cs typeface="Proxima Nova"/>
                <a:sym typeface="Proxima Nova"/>
              </a:rPr>
              <a:t>Findings:</a:t>
            </a:r>
            <a:endParaRPr sz="1500">
              <a:solidFill>
                <a:schemeClr val="dk1"/>
              </a:solidFill>
              <a:latin typeface="Proxima Nova"/>
              <a:ea typeface="Proxima Nova"/>
              <a:cs typeface="Proxima Nova"/>
              <a:sym typeface="Proxima Nova"/>
            </a:endParaRPr>
          </a:p>
          <a:p>
            <a:pPr indent="-323850" lvl="0" marL="457200" rtl="0" algn="l">
              <a:lnSpc>
                <a:spcPct val="115000"/>
              </a:lnSpc>
              <a:spcBef>
                <a:spcPts val="600"/>
              </a:spcBef>
              <a:spcAft>
                <a:spcPts val="0"/>
              </a:spcAft>
              <a:buClr>
                <a:schemeClr val="dk1"/>
              </a:buClr>
              <a:buSzPts val="1500"/>
              <a:buFont typeface="Proxima Nova"/>
              <a:buChar char="●"/>
            </a:pPr>
            <a:r>
              <a:rPr lang="en" sz="1500">
                <a:solidFill>
                  <a:schemeClr val="dk1"/>
                </a:solidFill>
                <a:latin typeface="Proxima Nova"/>
                <a:ea typeface="Proxima Nova"/>
                <a:cs typeface="Proxima Nova"/>
                <a:sym typeface="Proxima Nova"/>
              </a:rPr>
              <a:t>Between the time frame of the provided data there was a total of 24,299 views.</a:t>
            </a:r>
            <a:endParaRPr sz="1500">
              <a:solidFill>
                <a:schemeClr val="dk1"/>
              </a:solidFill>
              <a:latin typeface="Proxima Nova"/>
              <a:ea typeface="Proxima Nova"/>
              <a:cs typeface="Proxima Nova"/>
              <a:sym typeface="Proxima Nova"/>
            </a:endParaRPr>
          </a:p>
          <a:p>
            <a:pPr indent="-323850" lvl="0" marL="457200" rtl="0" algn="l">
              <a:lnSpc>
                <a:spcPct val="115000"/>
              </a:lnSpc>
              <a:spcBef>
                <a:spcPts val="0"/>
              </a:spcBef>
              <a:spcAft>
                <a:spcPts val="0"/>
              </a:spcAft>
              <a:buClr>
                <a:schemeClr val="dk1"/>
              </a:buClr>
              <a:buSzPts val="1500"/>
              <a:buFont typeface="Proxima Nova"/>
              <a:buChar char="●"/>
            </a:pPr>
            <a:r>
              <a:rPr lang="en" sz="1500">
                <a:solidFill>
                  <a:schemeClr val="dk1"/>
                </a:solidFill>
                <a:latin typeface="Proxima Nova"/>
                <a:ea typeface="Proxima Nova"/>
                <a:cs typeface="Proxima Nova"/>
                <a:sym typeface="Proxima Nova"/>
              </a:rPr>
              <a:t>M</a:t>
            </a:r>
            <a:r>
              <a:rPr lang="en" sz="1500">
                <a:solidFill>
                  <a:schemeClr val="dk1"/>
                </a:solidFill>
                <a:latin typeface="Proxima Nova"/>
                <a:ea typeface="Proxima Nova"/>
                <a:cs typeface="Proxima Nova"/>
                <a:sym typeface="Proxima Nova"/>
              </a:rPr>
              <a:t>ost of their views coming from:</a:t>
            </a:r>
            <a:endParaRPr sz="1500">
              <a:solidFill>
                <a:schemeClr val="dk1"/>
              </a:solidFill>
              <a:latin typeface="Proxima Nova"/>
              <a:ea typeface="Proxima Nova"/>
              <a:cs typeface="Proxima Nova"/>
              <a:sym typeface="Proxima Nova"/>
            </a:endParaRPr>
          </a:p>
          <a:p>
            <a:pPr indent="-323850" lvl="1" marL="914400" rtl="0" algn="l">
              <a:lnSpc>
                <a:spcPct val="115000"/>
              </a:lnSpc>
              <a:spcBef>
                <a:spcPts val="0"/>
              </a:spcBef>
              <a:spcAft>
                <a:spcPts val="0"/>
              </a:spcAft>
              <a:buClr>
                <a:schemeClr val="dk1"/>
              </a:buClr>
              <a:buSzPts val="1500"/>
              <a:buFont typeface="Proxima Nova"/>
              <a:buChar char="○"/>
            </a:pPr>
            <a:r>
              <a:rPr lang="en" sz="1500">
                <a:solidFill>
                  <a:schemeClr val="dk1"/>
                </a:solidFill>
                <a:latin typeface="Proxima Nova"/>
                <a:ea typeface="Proxima Nova"/>
                <a:cs typeface="Proxima Nova"/>
                <a:sym typeface="Proxima Nova"/>
              </a:rPr>
              <a:t> Suggested Videos - 15398</a:t>
            </a:r>
            <a:endParaRPr sz="1500">
              <a:solidFill>
                <a:schemeClr val="dk1"/>
              </a:solidFill>
              <a:latin typeface="Proxima Nova"/>
              <a:ea typeface="Proxima Nova"/>
              <a:cs typeface="Proxima Nova"/>
              <a:sym typeface="Proxima Nova"/>
            </a:endParaRPr>
          </a:p>
          <a:p>
            <a:pPr indent="-323850" lvl="1" marL="914400" rtl="0" algn="l">
              <a:lnSpc>
                <a:spcPct val="115000"/>
              </a:lnSpc>
              <a:spcBef>
                <a:spcPts val="0"/>
              </a:spcBef>
              <a:spcAft>
                <a:spcPts val="0"/>
              </a:spcAft>
              <a:buClr>
                <a:schemeClr val="dk1"/>
              </a:buClr>
              <a:buSzPts val="1500"/>
              <a:buFont typeface="Proxima Nova"/>
              <a:buChar char="○"/>
            </a:pPr>
            <a:r>
              <a:rPr lang="en" sz="1500">
                <a:solidFill>
                  <a:schemeClr val="dk1"/>
                </a:solidFill>
                <a:latin typeface="Proxima Nova"/>
                <a:ea typeface="Proxima Nova"/>
                <a:cs typeface="Proxima Nova"/>
                <a:sym typeface="Proxima Nova"/>
              </a:rPr>
              <a:t>Direct or unknown - 2158</a:t>
            </a:r>
            <a:endParaRPr sz="1500">
              <a:solidFill>
                <a:schemeClr val="dk1"/>
              </a:solidFill>
              <a:latin typeface="Proxima Nova"/>
              <a:ea typeface="Proxima Nova"/>
              <a:cs typeface="Proxima Nova"/>
              <a:sym typeface="Proxima Nova"/>
            </a:endParaRPr>
          </a:p>
          <a:p>
            <a:pPr indent="-323850" lvl="1" marL="914400" rtl="0" algn="l">
              <a:lnSpc>
                <a:spcPct val="115000"/>
              </a:lnSpc>
              <a:spcBef>
                <a:spcPts val="0"/>
              </a:spcBef>
              <a:spcAft>
                <a:spcPts val="0"/>
              </a:spcAft>
              <a:buClr>
                <a:schemeClr val="dk1"/>
              </a:buClr>
              <a:buSzPts val="1500"/>
              <a:buFont typeface="Proxima Nova"/>
              <a:buChar char="○"/>
            </a:pPr>
            <a:r>
              <a:rPr lang="en" sz="1500">
                <a:solidFill>
                  <a:schemeClr val="dk1"/>
                </a:solidFill>
                <a:latin typeface="Proxima Nova"/>
                <a:ea typeface="Proxima Nova"/>
                <a:cs typeface="Proxima Nova"/>
                <a:sym typeface="Proxima Nova"/>
              </a:rPr>
              <a:t>External - 2123</a:t>
            </a:r>
            <a:endParaRPr sz="1500">
              <a:solidFill>
                <a:schemeClr val="dk1"/>
              </a:solidFill>
              <a:latin typeface="Proxima Nova"/>
              <a:ea typeface="Proxima Nova"/>
              <a:cs typeface="Proxima Nova"/>
              <a:sym typeface="Proxima Nova"/>
            </a:endParaRPr>
          </a:p>
          <a:p>
            <a:pPr indent="-323850" lvl="1" marL="914400" rtl="0" algn="l">
              <a:lnSpc>
                <a:spcPct val="115000"/>
              </a:lnSpc>
              <a:spcBef>
                <a:spcPts val="0"/>
              </a:spcBef>
              <a:spcAft>
                <a:spcPts val="0"/>
              </a:spcAft>
              <a:buClr>
                <a:schemeClr val="dk1"/>
              </a:buClr>
              <a:buSzPts val="1500"/>
              <a:buFont typeface="Proxima Nova"/>
              <a:buChar char="○"/>
            </a:pPr>
            <a:r>
              <a:rPr lang="en" sz="1500">
                <a:solidFill>
                  <a:schemeClr val="dk1"/>
                </a:solidFill>
                <a:latin typeface="Proxima Nova"/>
                <a:ea typeface="Proxima Nova"/>
                <a:cs typeface="Proxima Nova"/>
                <a:sym typeface="Proxima Nova"/>
              </a:rPr>
              <a:t>Browse features  - 1810</a:t>
            </a:r>
            <a:endParaRPr sz="1500">
              <a:solidFill>
                <a:schemeClr val="dk1"/>
              </a:solidFill>
              <a:latin typeface="Proxima Nova"/>
              <a:ea typeface="Proxima Nova"/>
              <a:cs typeface="Proxima Nova"/>
              <a:sym typeface="Proxima Nova"/>
            </a:endParaRPr>
          </a:p>
          <a:p>
            <a:pPr indent="-323850" lvl="1" marL="914400" rtl="0" algn="l">
              <a:lnSpc>
                <a:spcPct val="115000"/>
              </a:lnSpc>
              <a:spcBef>
                <a:spcPts val="0"/>
              </a:spcBef>
              <a:spcAft>
                <a:spcPts val="0"/>
              </a:spcAft>
              <a:buClr>
                <a:schemeClr val="dk1"/>
              </a:buClr>
              <a:buSzPts val="1500"/>
              <a:buFont typeface="Proxima Nova"/>
              <a:buChar char="○"/>
            </a:pPr>
            <a:r>
              <a:rPr lang="en" sz="1500">
                <a:solidFill>
                  <a:schemeClr val="dk1"/>
                </a:solidFill>
                <a:latin typeface="Proxima Nova"/>
                <a:ea typeface="Proxima Nova"/>
                <a:cs typeface="Proxima Nova"/>
                <a:sym typeface="Proxima Nova"/>
              </a:rPr>
              <a:t>YouTube Search - 1677</a:t>
            </a:r>
            <a:endParaRPr>
              <a:solidFill>
                <a:schemeClr val="dk1"/>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1a1fdadffaa_27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1a1fdadffaa_27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1a1fdadffaa_27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1a1fdadffaa_27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42900" lvl="0" marL="457200" rtl="0" algn="l">
              <a:lnSpc>
                <a:spcPct val="115000"/>
              </a:lnSpc>
              <a:spcBef>
                <a:spcPts val="600"/>
              </a:spcBef>
              <a:spcAft>
                <a:spcPts val="0"/>
              </a:spcAft>
              <a:buClr>
                <a:schemeClr val="dk1"/>
              </a:buClr>
              <a:buSzPts val="1800"/>
              <a:buFont typeface="Proxima Nova"/>
              <a:buChar char="●"/>
            </a:pPr>
            <a:r>
              <a:rPr lang="en" sz="1800">
                <a:solidFill>
                  <a:schemeClr val="dk1"/>
                </a:solidFill>
                <a:latin typeface="Proxima Nova"/>
                <a:ea typeface="Proxima Nova"/>
                <a:cs typeface="Proxima Nova"/>
                <a:sym typeface="Proxima Nova"/>
              </a:rPr>
              <a:t>The least amount of their views came from:</a:t>
            </a:r>
            <a:endParaRPr sz="1800">
              <a:solidFill>
                <a:schemeClr val="dk1"/>
              </a:solidFill>
              <a:latin typeface="Proxima Nova"/>
              <a:ea typeface="Proxima Nova"/>
              <a:cs typeface="Proxima Nova"/>
              <a:sym typeface="Proxima Nova"/>
            </a:endParaRPr>
          </a:p>
          <a:p>
            <a:pPr indent="-342900" lvl="1" marL="914400" rtl="0" algn="l">
              <a:lnSpc>
                <a:spcPct val="115000"/>
              </a:lnSpc>
              <a:spcBef>
                <a:spcPts val="0"/>
              </a:spcBef>
              <a:spcAft>
                <a:spcPts val="0"/>
              </a:spcAft>
              <a:buClr>
                <a:schemeClr val="dk1"/>
              </a:buClr>
              <a:buSzPts val="1800"/>
              <a:buFont typeface="Proxima Nova"/>
              <a:buChar char="○"/>
            </a:pPr>
            <a:r>
              <a:rPr lang="en" sz="1800">
                <a:solidFill>
                  <a:schemeClr val="dk1"/>
                </a:solidFill>
                <a:latin typeface="Proxima Nova"/>
                <a:ea typeface="Proxima Nova"/>
                <a:cs typeface="Proxima Nova"/>
                <a:sym typeface="Proxima Nova"/>
              </a:rPr>
              <a:t>Video cards and annotations - 1</a:t>
            </a:r>
            <a:endParaRPr sz="1800">
              <a:solidFill>
                <a:schemeClr val="dk1"/>
              </a:solidFill>
              <a:latin typeface="Proxima Nova"/>
              <a:ea typeface="Proxima Nova"/>
              <a:cs typeface="Proxima Nova"/>
              <a:sym typeface="Proxima Nova"/>
            </a:endParaRPr>
          </a:p>
          <a:p>
            <a:pPr indent="-342900" lvl="1" marL="914400" rtl="0" algn="l">
              <a:lnSpc>
                <a:spcPct val="115000"/>
              </a:lnSpc>
              <a:spcBef>
                <a:spcPts val="0"/>
              </a:spcBef>
              <a:spcAft>
                <a:spcPts val="0"/>
              </a:spcAft>
              <a:buClr>
                <a:schemeClr val="dk1"/>
              </a:buClr>
              <a:buSzPts val="1800"/>
              <a:buFont typeface="Proxima Nova"/>
              <a:buChar char="○"/>
            </a:pPr>
            <a:r>
              <a:rPr lang="en" sz="1800">
                <a:solidFill>
                  <a:schemeClr val="dk1"/>
                </a:solidFill>
                <a:latin typeface="Proxima Nova"/>
                <a:ea typeface="Proxima Nova"/>
                <a:cs typeface="Proxima Nova"/>
                <a:sym typeface="Proxima Nova"/>
              </a:rPr>
              <a:t>End Screens - 2</a:t>
            </a:r>
            <a:endParaRPr sz="1800">
              <a:solidFill>
                <a:schemeClr val="dk1"/>
              </a:solidFill>
              <a:latin typeface="Proxima Nova"/>
              <a:ea typeface="Proxima Nova"/>
              <a:cs typeface="Proxima Nova"/>
              <a:sym typeface="Proxima Nova"/>
            </a:endParaRPr>
          </a:p>
          <a:p>
            <a:pPr indent="-342900" lvl="1" marL="914400" rtl="0" algn="l">
              <a:lnSpc>
                <a:spcPct val="115000"/>
              </a:lnSpc>
              <a:spcBef>
                <a:spcPts val="0"/>
              </a:spcBef>
              <a:spcAft>
                <a:spcPts val="0"/>
              </a:spcAft>
              <a:buClr>
                <a:schemeClr val="dk1"/>
              </a:buClr>
              <a:buSzPts val="1800"/>
              <a:buFont typeface="Proxima Nova"/>
              <a:buChar char="○"/>
            </a:pPr>
            <a:r>
              <a:rPr lang="en" sz="1800">
                <a:solidFill>
                  <a:schemeClr val="dk1"/>
                </a:solidFill>
                <a:latin typeface="Proxima Nova"/>
                <a:ea typeface="Proxima Nova"/>
                <a:cs typeface="Proxima Nova"/>
                <a:sym typeface="Proxima Nova"/>
              </a:rPr>
              <a:t>Notifications -  21</a:t>
            </a:r>
            <a:endParaRPr sz="1800">
              <a:solidFill>
                <a:schemeClr val="dk1"/>
              </a:solidFill>
              <a:latin typeface="Proxima Nova"/>
              <a:ea typeface="Proxima Nova"/>
              <a:cs typeface="Proxima Nova"/>
              <a:sym typeface="Proxima Nova"/>
            </a:endParaRPr>
          </a:p>
          <a:p>
            <a:pPr indent="-342900" lvl="1" marL="914400" rtl="0" algn="l">
              <a:lnSpc>
                <a:spcPct val="115000"/>
              </a:lnSpc>
              <a:spcBef>
                <a:spcPts val="0"/>
              </a:spcBef>
              <a:spcAft>
                <a:spcPts val="0"/>
              </a:spcAft>
              <a:buClr>
                <a:schemeClr val="dk1"/>
              </a:buClr>
              <a:buSzPts val="1800"/>
              <a:buFont typeface="Proxima Nova"/>
              <a:buChar char="○"/>
            </a:pPr>
            <a:r>
              <a:rPr lang="en" sz="1800">
                <a:solidFill>
                  <a:schemeClr val="dk1"/>
                </a:solidFill>
                <a:latin typeface="Proxima Nova"/>
                <a:ea typeface="Proxima Nova"/>
                <a:cs typeface="Proxima Nova"/>
                <a:sym typeface="Proxima Nova"/>
              </a:rPr>
              <a:t>Playlist page - 34</a:t>
            </a:r>
            <a:endParaRPr sz="1800">
              <a:solidFill>
                <a:schemeClr val="dk1"/>
              </a:solidFill>
              <a:latin typeface="Proxima Nova"/>
              <a:ea typeface="Proxima Nova"/>
              <a:cs typeface="Proxima Nova"/>
              <a:sym typeface="Proxima Nova"/>
            </a:endParaRPr>
          </a:p>
          <a:p>
            <a:pPr indent="-342900" lvl="1" marL="914400" rtl="0" algn="l">
              <a:lnSpc>
                <a:spcPct val="115000"/>
              </a:lnSpc>
              <a:spcBef>
                <a:spcPts val="0"/>
              </a:spcBef>
              <a:spcAft>
                <a:spcPts val="0"/>
              </a:spcAft>
              <a:buClr>
                <a:schemeClr val="dk1"/>
              </a:buClr>
              <a:buSzPts val="1800"/>
              <a:buFont typeface="Proxima Nova"/>
              <a:buChar char="○"/>
            </a:pPr>
            <a:r>
              <a:rPr lang="en" sz="1800">
                <a:solidFill>
                  <a:schemeClr val="dk1"/>
                </a:solidFill>
                <a:latin typeface="Proxima Nova"/>
                <a:ea typeface="Proxima Nova"/>
                <a:cs typeface="Proxima Nova"/>
                <a:sym typeface="Proxima Nova"/>
              </a:rPr>
              <a:t>Shorts feed  - 36</a:t>
            </a:r>
            <a:endParaRPr sz="1800">
              <a:solidFill>
                <a:schemeClr val="dk1"/>
              </a:solidFill>
              <a:latin typeface="Proxima Nova"/>
              <a:ea typeface="Proxima Nova"/>
              <a:cs typeface="Proxima Nova"/>
              <a:sym typeface="Proxima Nova"/>
            </a:endParaRPr>
          </a:p>
          <a:p>
            <a:pPr indent="-342900" lvl="1" marL="914400" rtl="0" algn="l">
              <a:lnSpc>
                <a:spcPct val="115000"/>
              </a:lnSpc>
              <a:spcBef>
                <a:spcPts val="0"/>
              </a:spcBef>
              <a:spcAft>
                <a:spcPts val="0"/>
              </a:spcAft>
              <a:buClr>
                <a:schemeClr val="dk1"/>
              </a:buClr>
              <a:buSzPts val="1800"/>
              <a:buFont typeface="Proxima Nova"/>
              <a:buChar char="○"/>
            </a:pPr>
            <a:r>
              <a:rPr lang="en" sz="1800">
                <a:solidFill>
                  <a:schemeClr val="dk1"/>
                </a:solidFill>
                <a:latin typeface="Proxima Nova"/>
                <a:ea typeface="Proxima Nova"/>
                <a:cs typeface="Proxima Nova"/>
                <a:sym typeface="Proxima Nova"/>
              </a:rPr>
              <a:t>Playlists - 47</a:t>
            </a:r>
            <a:endParaRPr sz="1800">
              <a:solidFill>
                <a:schemeClr val="dk1"/>
              </a:solidFill>
              <a:latin typeface="Proxima Nova"/>
              <a:ea typeface="Proxima Nova"/>
              <a:cs typeface="Proxima Nova"/>
              <a:sym typeface="Proxima Nova"/>
            </a:endParaRPr>
          </a:p>
          <a:p>
            <a:pPr indent="-342900" lvl="0" marL="457200" rtl="0" algn="l">
              <a:lnSpc>
                <a:spcPct val="115000"/>
              </a:lnSpc>
              <a:spcBef>
                <a:spcPts val="0"/>
              </a:spcBef>
              <a:spcAft>
                <a:spcPts val="0"/>
              </a:spcAft>
              <a:buClr>
                <a:schemeClr val="dk1"/>
              </a:buClr>
              <a:buSzPts val="1800"/>
              <a:buFont typeface="Proxima Nova"/>
              <a:buChar char="●"/>
            </a:pPr>
            <a:r>
              <a:rPr lang="en" sz="1800">
                <a:solidFill>
                  <a:schemeClr val="dk1"/>
                </a:solidFill>
                <a:latin typeface="Proxima Nova"/>
                <a:ea typeface="Proxima Nova"/>
                <a:cs typeface="Proxima Nova"/>
                <a:sym typeface="Proxima Nova"/>
              </a:rPr>
              <a:t>With a slightly higher increase in:</a:t>
            </a:r>
            <a:endParaRPr sz="1800">
              <a:solidFill>
                <a:schemeClr val="dk1"/>
              </a:solidFill>
              <a:latin typeface="Proxima Nova"/>
              <a:ea typeface="Proxima Nova"/>
              <a:cs typeface="Proxima Nova"/>
              <a:sym typeface="Proxima Nova"/>
            </a:endParaRPr>
          </a:p>
          <a:p>
            <a:pPr indent="-342900" lvl="1" marL="914400" rtl="0" algn="l">
              <a:lnSpc>
                <a:spcPct val="115000"/>
              </a:lnSpc>
              <a:spcBef>
                <a:spcPts val="0"/>
              </a:spcBef>
              <a:spcAft>
                <a:spcPts val="0"/>
              </a:spcAft>
              <a:buClr>
                <a:schemeClr val="dk1"/>
              </a:buClr>
              <a:buSzPts val="1800"/>
              <a:buFont typeface="Proxima Nova"/>
              <a:buChar char="○"/>
            </a:pPr>
            <a:r>
              <a:rPr lang="en" sz="1800">
                <a:solidFill>
                  <a:schemeClr val="dk1"/>
                </a:solidFill>
                <a:latin typeface="Proxima Nova"/>
                <a:ea typeface="Proxima Nova"/>
                <a:cs typeface="Proxima Nova"/>
                <a:sym typeface="Proxima Nova"/>
              </a:rPr>
              <a:t>Channel pages - 723</a:t>
            </a:r>
            <a:endParaRPr sz="1800">
              <a:solidFill>
                <a:schemeClr val="dk1"/>
              </a:solidFill>
              <a:latin typeface="Proxima Nova"/>
              <a:ea typeface="Proxima Nova"/>
              <a:cs typeface="Proxima Nova"/>
              <a:sym typeface="Proxima Nova"/>
            </a:endParaRPr>
          </a:p>
          <a:p>
            <a:pPr indent="-342900" lvl="1" marL="914400" rtl="0" algn="l">
              <a:lnSpc>
                <a:spcPct val="115000"/>
              </a:lnSpc>
              <a:spcBef>
                <a:spcPts val="0"/>
              </a:spcBef>
              <a:spcAft>
                <a:spcPts val="0"/>
              </a:spcAft>
              <a:buClr>
                <a:schemeClr val="dk1"/>
              </a:buClr>
              <a:buSzPts val="1800"/>
              <a:buFont typeface="Proxima Nova"/>
              <a:buChar char="○"/>
            </a:pPr>
            <a:r>
              <a:rPr lang="en" sz="1800">
                <a:solidFill>
                  <a:schemeClr val="dk1"/>
                </a:solidFill>
                <a:latin typeface="Proxima Nova"/>
                <a:ea typeface="Proxima Nova"/>
                <a:cs typeface="Proxima Nova"/>
                <a:sym typeface="Proxima Nova"/>
              </a:rPr>
              <a:t>Other YouTube features - 269</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1a1fdadffaa_27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1a1fdadffaa_27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0" name="Shape 10"/>
        <p:cNvGrpSpPr/>
        <p:nvPr/>
      </p:nvGrpSpPr>
      <p:grpSpPr>
        <a:xfrm>
          <a:off x="0" y="0"/>
          <a:ext cx="0" cy="0"/>
          <a:chOff x="0" y="0"/>
          <a:chExt cx="0" cy="0"/>
        </a:xfrm>
      </p:grpSpPr>
      <p:sp>
        <p:nvSpPr>
          <p:cNvPr id="11" name="Google Shape;11;p2"/>
          <p:cNvSpPr txBox="1"/>
          <p:nvPr>
            <p:ph type="ctrTitle"/>
          </p:nvPr>
        </p:nvSpPr>
        <p:spPr>
          <a:xfrm>
            <a:off x="685800" y="1583342"/>
            <a:ext cx="7772400" cy="1159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800"/>
              <a:buFont typeface="Proxima Nova"/>
              <a:buNone/>
              <a:defRPr sz="4800">
                <a:latin typeface="Proxima Nova"/>
                <a:ea typeface="Proxima Nova"/>
                <a:cs typeface="Proxima Nova"/>
                <a:sym typeface="Proxima Nova"/>
              </a:defRPr>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p:txBody>
      </p:sp>
      <p:sp>
        <p:nvSpPr>
          <p:cNvPr id="12" name="Google Shape;12;p2"/>
          <p:cNvSpPr txBox="1"/>
          <p:nvPr>
            <p:ph idx="1" type="subTitle"/>
          </p:nvPr>
        </p:nvSpPr>
        <p:spPr>
          <a:xfrm>
            <a:off x="685800" y="2840054"/>
            <a:ext cx="7772400" cy="7848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2"/>
              </a:buClr>
              <a:buSzPts val="2400"/>
              <a:buFont typeface="Proxima Nova"/>
              <a:buNone/>
              <a:defRPr>
                <a:solidFill>
                  <a:schemeClr val="dk2"/>
                </a:solidFill>
                <a:latin typeface="Proxima Nova"/>
                <a:ea typeface="Proxima Nova"/>
                <a:cs typeface="Proxima Nova"/>
                <a:sym typeface="Proxima Nova"/>
              </a:defRPr>
            </a:lvl1pPr>
            <a:lvl2pPr lvl="1" rtl="0" algn="ctr">
              <a:spcBef>
                <a:spcPts val="0"/>
              </a:spcBef>
              <a:spcAft>
                <a:spcPts val="0"/>
              </a:spcAft>
              <a:buClr>
                <a:schemeClr val="dk2"/>
              </a:buClr>
              <a:buSzPts val="3000"/>
              <a:buNone/>
              <a:defRPr sz="3000">
                <a:solidFill>
                  <a:schemeClr val="dk2"/>
                </a:solidFill>
              </a:defRPr>
            </a:lvl2pPr>
            <a:lvl3pPr lvl="2" rtl="0" algn="ctr">
              <a:spcBef>
                <a:spcPts val="0"/>
              </a:spcBef>
              <a:spcAft>
                <a:spcPts val="0"/>
              </a:spcAft>
              <a:buClr>
                <a:schemeClr val="dk2"/>
              </a:buClr>
              <a:buSzPts val="3000"/>
              <a:buNone/>
              <a:defRPr sz="3000">
                <a:solidFill>
                  <a:schemeClr val="dk2"/>
                </a:solidFill>
              </a:defRPr>
            </a:lvl3pPr>
            <a:lvl4pPr lvl="3" rtl="0" algn="ctr">
              <a:spcBef>
                <a:spcPts val="0"/>
              </a:spcBef>
              <a:spcAft>
                <a:spcPts val="0"/>
              </a:spcAft>
              <a:buClr>
                <a:schemeClr val="dk2"/>
              </a:buClr>
              <a:buSzPts val="3000"/>
              <a:buNone/>
              <a:defRPr sz="3000">
                <a:solidFill>
                  <a:schemeClr val="dk2"/>
                </a:solidFill>
              </a:defRPr>
            </a:lvl4pPr>
            <a:lvl5pPr lvl="4" rtl="0" algn="ctr">
              <a:spcBef>
                <a:spcPts val="0"/>
              </a:spcBef>
              <a:spcAft>
                <a:spcPts val="0"/>
              </a:spcAft>
              <a:buClr>
                <a:schemeClr val="dk2"/>
              </a:buClr>
              <a:buSzPts val="3000"/>
              <a:buNone/>
              <a:defRPr sz="3000">
                <a:solidFill>
                  <a:schemeClr val="dk2"/>
                </a:solidFill>
              </a:defRPr>
            </a:lvl5pPr>
            <a:lvl6pPr lvl="5" rtl="0" algn="ctr">
              <a:spcBef>
                <a:spcPts val="0"/>
              </a:spcBef>
              <a:spcAft>
                <a:spcPts val="0"/>
              </a:spcAft>
              <a:buClr>
                <a:schemeClr val="dk2"/>
              </a:buClr>
              <a:buSzPts val="3000"/>
              <a:buNone/>
              <a:defRPr sz="3000">
                <a:solidFill>
                  <a:schemeClr val="dk2"/>
                </a:solidFill>
              </a:defRPr>
            </a:lvl6pPr>
            <a:lvl7pPr lvl="6" rtl="0" algn="ctr">
              <a:spcBef>
                <a:spcPts val="0"/>
              </a:spcBef>
              <a:spcAft>
                <a:spcPts val="0"/>
              </a:spcAft>
              <a:buClr>
                <a:schemeClr val="dk2"/>
              </a:buClr>
              <a:buSzPts val="3000"/>
              <a:buNone/>
              <a:defRPr sz="3000">
                <a:solidFill>
                  <a:schemeClr val="dk2"/>
                </a:solidFill>
              </a:defRPr>
            </a:lvl7pPr>
            <a:lvl8pPr lvl="7" rtl="0" algn="ctr">
              <a:spcBef>
                <a:spcPts val="0"/>
              </a:spcBef>
              <a:spcAft>
                <a:spcPts val="0"/>
              </a:spcAft>
              <a:buClr>
                <a:schemeClr val="dk2"/>
              </a:buClr>
              <a:buSzPts val="3000"/>
              <a:buNone/>
              <a:defRPr sz="3000">
                <a:solidFill>
                  <a:schemeClr val="dk2"/>
                </a:solidFill>
              </a:defRPr>
            </a:lvl8pPr>
            <a:lvl9pPr lvl="8" rtl="0" algn="ctr">
              <a:spcBef>
                <a:spcPts val="0"/>
              </a:spcBef>
              <a:spcAft>
                <a:spcPts val="0"/>
              </a:spcAft>
              <a:buClr>
                <a:schemeClr val="dk2"/>
              </a:buClr>
              <a:buSzPts val="3000"/>
              <a:buNone/>
              <a:defRPr sz="3000">
                <a:solidFill>
                  <a:schemeClr val="dk2"/>
                </a:solidFill>
              </a:defRPr>
            </a:lvl9pPr>
          </a:lstStyle>
          <a:p/>
        </p:txBody>
      </p:sp>
      <p:pic>
        <p:nvPicPr>
          <p:cNvPr id="13" name="Google Shape;13;p2"/>
          <p:cNvPicPr preferRelativeResize="0"/>
          <p:nvPr/>
        </p:nvPicPr>
        <p:blipFill>
          <a:blip r:embed="rId2">
            <a:alphaModFix/>
          </a:blip>
          <a:stretch>
            <a:fillRect/>
          </a:stretch>
        </p:blipFill>
        <p:spPr>
          <a:xfrm>
            <a:off x="8401052" y="4694021"/>
            <a:ext cx="675724" cy="313099"/>
          </a:xfrm>
          <a:prstGeom prst="rect">
            <a:avLst/>
          </a:prstGeom>
          <a:noFill/>
          <a:ln>
            <a:noFill/>
          </a:ln>
        </p:spPr>
      </p:pic>
      <p:cxnSp>
        <p:nvCxnSpPr>
          <p:cNvPr id="14" name="Google Shape;14;p2"/>
          <p:cNvCxnSpPr/>
          <p:nvPr/>
        </p:nvCxnSpPr>
        <p:spPr>
          <a:xfrm>
            <a:off x="0" y="5107925"/>
            <a:ext cx="9144000" cy="0"/>
          </a:xfrm>
          <a:prstGeom prst="straightConnector1">
            <a:avLst/>
          </a:prstGeom>
          <a:noFill/>
          <a:ln cap="flat" cmpd="sng" w="76200">
            <a:solidFill>
              <a:srgbClr val="434343"/>
            </a:solidFill>
            <a:prstDash val="solid"/>
            <a:round/>
            <a:headEnd len="med" w="med" type="none"/>
            <a:tailEnd len="med" w="med" type="none"/>
          </a:ln>
        </p:spPr>
      </p:cxnSp>
      <p:sp>
        <p:nvSpPr>
          <p:cNvPr id="15" name="Google Shape;15;p2"/>
          <p:cNvSpPr txBox="1"/>
          <p:nvPr>
            <p:ph idx="12" type="sldNum"/>
          </p:nvPr>
        </p:nvSpPr>
        <p:spPr>
          <a:xfrm>
            <a:off x="50" y="4673650"/>
            <a:ext cx="1559400" cy="393600"/>
          </a:xfrm>
          <a:prstGeom prst="rect">
            <a:avLst/>
          </a:prstGeom>
        </p:spPr>
        <p:txBody>
          <a:bodyPr anchorCtr="0" anchor="ctr" bIns="91425" lIns="91425" spcFirstLastPara="1" rIns="91425" wrap="square" tIns="91425">
            <a:noAutofit/>
          </a:bodyPr>
          <a:lstStyle>
            <a:lvl1pPr lvl="0" rtl="0" algn="r">
              <a:buNone/>
              <a:defRPr b="1" sz="1200">
                <a:solidFill>
                  <a:schemeClr val="dk1"/>
                </a:solidFill>
                <a:latin typeface="Proxima Nova"/>
                <a:ea typeface="Proxima Nova"/>
                <a:cs typeface="Proxima Nova"/>
                <a:sym typeface="Proxima Nova"/>
              </a:defRPr>
            </a:lvl1pPr>
            <a:lvl2pPr lvl="1" rtl="0" algn="r">
              <a:buNone/>
              <a:defRPr b="1" sz="1200">
                <a:solidFill>
                  <a:schemeClr val="dk1"/>
                </a:solidFill>
                <a:latin typeface="Proxima Nova"/>
                <a:ea typeface="Proxima Nova"/>
                <a:cs typeface="Proxima Nova"/>
                <a:sym typeface="Proxima Nova"/>
              </a:defRPr>
            </a:lvl2pPr>
            <a:lvl3pPr lvl="2" rtl="0" algn="r">
              <a:buNone/>
              <a:defRPr b="1" sz="1200">
                <a:solidFill>
                  <a:schemeClr val="dk1"/>
                </a:solidFill>
                <a:latin typeface="Proxima Nova"/>
                <a:ea typeface="Proxima Nova"/>
                <a:cs typeface="Proxima Nova"/>
                <a:sym typeface="Proxima Nova"/>
              </a:defRPr>
            </a:lvl3pPr>
            <a:lvl4pPr lvl="3" rtl="0" algn="r">
              <a:buNone/>
              <a:defRPr b="1" sz="1200">
                <a:solidFill>
                  <a:schemeClr val="dk1"/>
                </a:solidFill>
                <a:latin typeface="Proxima Nova"/>
                <a:ea typeface="Proxima Nova"/>
                <a:cs typeface="Proxima Nova"/>
                <a:sym typeface="Proxima Nova"/>
              </a:defRPr>
            </a:lvl4pPr>
            <a:lvl5pPr lvl="4" rtl="0" algn="r">
              <a:buNone/>
              <a:defRPr b="1" sz="1200">
                <a:solidFill>
                  <a:schemeClr val="dk1"/>
                </a:solidFill>
                <a:latin typeface="Proxima Nova"/>
                <a:ea typeface="Proxima Nova"/>
                <a:cs typeface="Proxima Nova"/>
                <a:sym typeface="Proxima Nova"/>
              </a:defRPr>
            </a:lvl5pPr>
            <a:lvl6pPr lvl="5" rtl="0" algn="r">
              <a:buNone/>
              <a:defRPr b="1" sz="1200">
                <a:solidFill>
                  <a:schemeClr val="dk1"/>
                </a:solidFill>
                <a:latin typeface="Proxima Nova"/>
                <a:ea typeface="Proxima Nova"/>
                <a:cs typeface="Proxima Nova"/>
                <a:sym typeface="Proxima Nova"/>
              </a:defRPr>
            </a:lvl6pPr>
            <a:lvl7pPr lvl="6" rtl="0" algn="r">
              <a:buNone/>
              <a:defRPr b="1" sz="1200">
                <a:solidFill>
                  <a:schemeClr val="dk1"/>
                </a:solidFill>
                <a:latin typeface="Proxima Nova"/>
                <a:ea typeface="Proxima Nova"/>
                <a:cs typeface="Proxima Nova"/>
                <a:sym typeface="Proxima Nova"/>
              </a:defRPr>
            </a:lvl7pPr>
            <a:lvl8pPr lvl="7" rtl="0" algn="r">
              <a:buNone/>
              <a:defRPr b="1" sz="1200">
                <a:solidFill>
                  <a:schemeClr val="dk1"/>
                </a:solidFill>
                <a:latin typeface="Proxima Nova"/>
                <a:ea typeface="Proxima Nova"/>
                <a:cs typeface="Proxima Nova"/>
                <a:sym typeface="Proxima Nova"/>
              </a:defRPr>
            </a:lvl8pPr>
            <a:lvl9pPr lvl="8" rtl="0" algn="r">
              <a:buNone/>
              <a:defRPr b="1" sz="1200">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r>
              <a:rPr lang="en"/>
              <a:t> • </a:t>
            </a:r>
            <a:r>
              <a:rPr lang="en">
                <a:solidFill>
                  <a:srgbClr val="3366FF"/>
                </a:solidFill>
              </a:rPr>
              <a:t>co</a:t>
            </a:r>
            <a:r>
              <a:rPr lang="en"/>
              <a:t>opcareers.org</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4" name="Shape 64"/>
        <p:cNvGrpSpPr/>
        <p:nvPr/>
      </p:nvGrpSpPr>
      <p:grpSpPr>
        <a:xfrm>
          <a:off x="0" y="0"/>
          <a:ext cx="0" cy="0"/>
          <a:chOff x="0" y="0"/>
          <a:chExt cx="0" cy="0"/>
        </a:xfrm>
      </p:grpSpPr>
      <p:sp>
        <p:nvSpPr>
          <p:cNvPr id="65" name="Google Shape;65;p11"/>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lvl1pPr lvl="0" rtl="0">
              <a:spcBef>
                <a:spcPts val="0"/>
              </a:spcBef>
              <a:spcAft>
                <a:spcPts val="0"/>
              </a:spcAft>
              <a:buSzPts val="3600"/>
              <a:buFont typeface="Proxima Nova"/>
              <a:buNone/>
              <a:defRPr>
                <a:latin typeface="Proxima Nova"/>
                <a:ea typeface="Proxima Nova"/>
                <a:cs typeface="Proxima Nova"/>
                <a:sym typeface="Proxima Nova"/>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pic>
        <p:nvPicPr>
          <p:cNvPr id="66" name="Google Shape;66;p11"/>
          <p:cNvPicPr preferRelativeResize="0"/>
          <p:nvPr/>
        </p:nvPicPr>
        <p:blipFill>
          <a:blip r:embed="rId2">
            <a:alphaModFix/>
          </a:blip>
          <a:stretch>
            <a:fillRect/>
          </a:stretch>
        </p:blipFill>
        <p:spPr>
          <a:xfrm>
            <a:off x="8401052" y="4694021"/>
            <a:ext cx="675724" cy="313099"/>
          </a:xfrm>
          <a:prstGeom prst="rect">
            <a:avLst/>
          </a:prstGeom>
          <a:noFill/>
          <a:ln>
            <a:noFill/>
          </a:ln>
        </p:spPr>
      </p:pic>
      <p:sp>
        <p:nvSpPr>
          <p:cNvPr id="67" name="Google Shape;67;p11"/>
          <p:cNvSpPr txBox="1"/>
          <p:nvPr>
            <p:ph idx="12" type="sldNum"/>
          </p:nvPr>
        </p:nvSpPr>
        <p:spPr>
          <a:xfrm>
            <a:off x="50" y="4673650"/>
            <a:ext cx="1559400" cy="393600"/>
          </a:xfrm>
          <a:prstGeom prst="rect">
            <a:avLst/>
          </a:prstGeom>
        </p:spPr>
        <p:txBody>
          <a:bodyPr anchorCtr="0" anchor="ctr" bIns="91425" lIns="91425" spcFirstLastPara="1" rIns="91425" wrap="square" tIns="91425">
            <a:noAutofit/>
          </a:bodyPr>
          <a:lstStyle>
            <a:lvl1pPr lvl="0" rtl="0" algn="r">
              <a:buNone/>
              <a:defRPr b="1" sz="1200">
                <a:solidFill>
                  <a:schemeClr val="dk1"/>
                </a:solidFill>
                <a:latin typeface="Proxima Nova"/>
                <a:ea typeface="Proxima Nova"/>
                <a:cs typeface="Proxima Nova"/>
                <a:sym typeface="Proxima Nova"/>
              </a:defRPr>
            </a:lvl1pPr>
            <a:lvl2pPr lvl="1" rtl="0" algn="r">
              <a:buNone/>
              <a:defRPr b="1" sz="1200">
                <a:solidFill>
                  <a:schemeClr val="dk1"/>
                </a:solidFill>
                <a:latin typeface="Proxima Nova"/>
                <a:ea typeface="Proxima Nova"/>
                <a:cs typeface="Proxima Nova"/>
                <a:sym typeface="Proxima Nova"/>
              </a:defRPr>
            </a:lvl2pPr>
            <a:lvl3pPr lvl="2" rtl="0" algn="r">
              <a:buNone/>
              <a:defRPr b="1" sz="1200">
                <a:solidFill>
                  <a:schemeClr val="dk1"/>
                </a:solidFill>
                <a:latin typeface="Proxima Nova"/>
                <a:ea typeface="Proxima Nova"/>
                <a:cs typeface="Proxima Nova"/>
                <a:sym typeface="Proxima Nova"/>
              </a:defRPr>
            </a:lvl3pPr>
            <a:lvl4pPr lvl="3" rtl="0" algn="r">
              <a:buNone/>
              <a:defRPr b="1" sz="1200">
                <a:solidFill>
                  <a:schemeClr val="dk1"/>
                </a:solidFill>
                <a:latin typeface="Proxima Nova"/>
                <a:ea typeface="Proxima Nova"/>
                <a:cs typeface="Proxima Nova"/>
                <a:sym typeface="Proxima Nova"/>
              </a:defRPr>
            </a:lvl4pPr>
            <a:lvl5pPr lvl="4" rtl="0" algn="r">
              <a:buNone/>
              <a:defRPr b="1" sz="1200">
                <a:solidFill>
                  <a:schemeClr val="dk1"/>
                </a:solidFill>
                <a:latin typeface="Proxima Nova"/>
                <a:ea typeface="Proxima Nova"/>
                <a:cs typeface="Proxima Nova"/>
                <a:sym typeface="Proxima Nova"/>
              </a:defRPr>
            </a:lvl5pPr>
            <a:lvl6pPr lvl="5" rtl="0" algn="r">
              <a:buNone/>
              <a:defRPr b="1" sz="1200">
                <a:solidFill>
                  <a:schemeClr val="dk1"/>
                </a:solidFill>
                <a:latin typeface="Proxima Nova"/>
                <a:ea typeface="Proxima Nova"/>
                <a:cs typeface="Proxima Nova"/>
                <a:sym typeface="Proxima Nova"/>
              </a:defRPr>
            </a:lvl6pPr>
            <a:lvl7pPr lvl="6" rtl="0" algn="r">
              <a:buNone/>
              <a:defRPr b="1" sz="1200">
                <a:solidFill>
                  <a:schemeClr val="dk1"/>
                </a:solidFill>
                <a:latin typeface="Proxima Nova"/>
                <a:ea typeface="Proxima Nova"/>
                <a:cs typeface="Proxima Nova"/>
                <a:sym typeface="Proxima Nova"/>
              </a:defRPr>
            </a:lvl7pPr>
            <a:lvl8pPr lvl="7" rtl="0" algn="r">
              <a:buNone/>
              <a:defRPr b="1" sz="1200">
                <a:solidFill>
                  <a:schemeClr val="dk1"/>
                </a:solidFill>
                <a:latin typeface="Proxima Nova"/>
                <a:ea typeface="Proxima Nova"/>
                <a:cs typeface="Proxima Nova"/>
                <a:sym typeface="Proxima Nova"/>
              </a:defRPr>
            </a:lvl8pPr>
            <a:lvl9pPr lvl="8" rtl="0" algn="r">
              <a:buNone/>
              <a:defRPr b="1" sz="1200">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r>
              <a:rPr lang="en"/>
              <a:t> • </a:t>
            </a:r>
            <a:r>
              <a:rPr lang="en">
                <a:solidFill>
                  <a:srgbClr val="3366FF"/>
                </a:solidFill>
              </a:rPr>
              <a:t>co</a:t>
            </a:r>
            <a:r>
              <a:rPr lang="en"/>
              <a:t>opcareers.org</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TOC">
  <p:cSld name="TITLE_ONLY_1">
    <p:spTree>
      <p:nvGrpSpPr>
        <p:cNvPr id="68" name="Shape 68"/>
        <p:cNvGrpSpPr/>
        <p:nvPr/>
      </p:nvGrpSpPr>
      <p:grpSpPr>
        <a:xfrm>
          <a:off x="0" y="0"/>
          <a:ext cx="0" cy="0"/>
          <a:chOff x="0" y="0"/>
          <a:chExt cx="0" cy="0"/>
        </a:xfrm>
      </p:grpSpPr>
      <p:sp>
        <p:nvSpPr>
          <p:cNvPr id="69" name="Google Shape;69;p12"/>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lvl1pPr lvl="0" rtl="0">
              <a:spcBef>
                <a:spcPts val="0"/>
              </a:spcBef>
              <a:spcAft>
                <a:spcPts val="0"/>
              </a:spcAft>
              <a:buSzPts val="3600"/>
              <a:buFont typeface="Proxima Nova"/>
              <a:buNone/>
              <a:defRPr>
                <a:latin typeface="Proxima Nova"/>
                <a:ea typeface="Proxima Nova"/>
                <a:cs typeface="Proxima Nova"/>
                <a:sym typeface="Proxima Nova"/>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pic>
        <p:nvPicPr>
          <p:cNvPr id="70" name="Google Shape;70;p12"/>
          <p:cNvPicPr preferRelativeResize="0"/>
          <p:nvPr/>
        </p:nvPicPr>
        <p:blipFill>
          <a:blip r:embed="rId2">
            <a:alphaModFix/>
          </a:blip>
          <a:stretch>
            <a:fillRect/>
          </a:stretch>
        </p:blipFill>
        <p:spPr>
          <a:xfrm>
            <a:off x="8401052" y="4694021"/>
            <a:ext cx="675724" cy="313099"/>
          </a:xfrm>
          <a:prstGeom prst="rect">
            <a:avLst/>
          </a:prstGeom>
          <a:noFill/>
          <a:ln>
            <a:noFill/>
          </a:ln>
        </p:spPr>
      </p:pic>
      <p:sp>
        <p:nvSpPr>
          <p:cNvPr id="71" name="Google Shape;71;p12"/>
          <p:cNvSpPr txBox="1"/>
          <p:nvPr>
            <p:ph idx="12" type="sldNum"/>
          </p:nvPr>
        </p:nvSpPr>
        <p:spPr>
          <a:xfrm>
            <a:off x="50" y="4673650"/>
            <a:ext cx="1559400" cy="393600"/>
          </a:xfrm>
          <a:prstGeom prst="rect">
            <a:avLst/>
          </a:prstGeom>
        </p:spPr>
        <p:txBody>
          <a:bodyPr anchorCtr="0" anchor="ctr" bIns="91425" lIns="91425" spcFirstLastPara="1" rIns="91425" wrap="square" tIns="91425">
            <a:noAutofit/>
          </a:bodyPr>
          <a:lstStyle>
            <a:lvl1pPr lvl="0" rtl="0" algn="r">
              <a:buNone/>
              <a:defRPr b="1" sz="1200">
                <a:solidFill>
                  <a:schemeClr val="dk1"/>
                </a:solidFill>
                <a:latin typeface="Proxima Nova"/>
                <a:ea typeface="Proxima Nova"/>
                <a:cs typeface="Proxima Nova"/>
                <a:sym typeface="Proxima Nova"/>
              </a:defRPr>
            </a:lvl1pPr>
            <a:lvl2pPr lvl="1" rtl="0" algn="r">
              <a:buNone/>
              <a:defRPr b="1" sz="1200">
                <a:solidFill>
                  <a:schemeClr val="dk1"/>
                </a:solidFill>
                <a:latin typeface="Proxima Nova"/>
                <a:ea typeface="Proxima Nova"/>
                <a:cs typeface="Proxima Nova"/>
                <a:sym typeface="Proxima Nova"/>
              </a:defRPr>
            </a:lvl2pPr>
            <a:lvl3pPr lvl="2" rtl="0" algn="r">
              <a:buNone/>
              <a:defRPr b="1" sz="1200">
                <a:solidFill>
                  <a:schemeClr val="dk1"/>
                </a:solidFill>
                <a:latin typeface="Proxima Nova"/>
                <a:ea typeface="Proxima Nova"/>
                <a:cs typeface="Proxima Nova"/>
                <a:sym typeface="Proxima Nova"/>
              </a:defRPr>
            </a:lvl3pPr>
            <a:lvl4pPr lvl="3" rtl="0" algn="r">
              <a:buNone/>
              <a:defRPr b="1" sz="1200">
                <a:solidFill>
                  <a:schemeClr val="dk1"/>
                </a:solidFill>
                <a:latin typeface="Proxima Nova"/>
                <a:ea typeface="Proxima Nova"/>
                <a:cs typeface="Proxima Nova"/>
                <a:sym typeface="Proxima Nova"/>
              </a:defRPr>
            </a:lvl4pPr>
            <a:lvl5pPr lvl="4" rtl="0" algn="r">
              <a:buNone/>
              <a:defRPr b="1" sz="1200">
                <a:solidFill>
                  <a:schemeClr val="dk1"/>
                </a:solidFill>
                <a:latin typeface="Proxima Nova"/>
                <a:ea typeface="Proxima Nova"/>
                <a:cs typeface="Proxima Nova"/>
                <a:sym typeface="Proxima Nova"/>
              </a:defRPr>
            </a:lvl5pPr>
            <a:lvl6pPr lvl="5" rtl="0" algn="r">
              <a:buNone/>
              <a:defRPr b="1" sz="1200">
                <a:solidFill>
                  <a:schemeClr val="dk1"/>
                </a:solidFill>
                <a:latin typeface="Proxima Nova"/>
                <a:ea typeface="Proxima Nova"/>
                <a:cs typeface="Proxima Nova"/>
                <a:sym typeface="Proxima Nova"/>
              </a:defRPr>
            </a:lvl6pPr>
            <a:lvl7pPr lvl="6" rtl="0" algn="r">
              <a:buNone/>
              <a:defRPr b="1" sz="1200">
                <a:solidFill>
                  <a:schemeClr val="dk1"/>
                </a:solidFill>
                <a:latin typeface="Proxima Nova"/>
                <a:ea typeface="Proxima Nova"/>
                <a:cs typeface="Proxima Nova"/>
                <a:sym typeface="Proxima Nova"/>
              </a:defRPr>
            </a:lvl7pPr>
            <a:lvl8pPr lvl="7" rtl="0" algn="r">
              <a:buNone/>
              <a:defRPr b="1" sz="1200">
                <a:solidFill>
                  <a:schemeClr val="dk1"/>
                </a:solidFill>
                <a:latin typeface="Proxima Nova"/>
                <a:ea typeface="Proxima Nova"/>
                <a:cs typeface="Proxima Nova"/>
                <a:sym typeface="Proxima Nova"/>
              </a:defRPr>
            </a:lvl8pPr>
            <a:lvl9pPr lvl="8" rtl="0" algn="r">
              <a:buNone/>
              <a:defRPr b="1" sz="1200">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r>
              <a:rPr lang="en"/>
              <a:t> • </a:t>
            </a:r>
            <a:r>
              <a:rPr lang="en">
                <a:solidFill>
                  <a:srgbClr val="3366FF"/>
                </a:solidFill>
              </a:rPr>
              <a:t>co</a:t>
            </a:r>
            <a:r>
              <a:rPr lang="en"/>
              <a:t>opcareers.org</a:t>
            </a:r>
            <a:endParaRPr/>
          </a:p>
        </p:txBody>
      </p:sp>
      <p:sp>
        <p:nvSpPr>
          <p:cNvPr id="72" name="Google Shape;72;p12"/>
          <p:cNvSpPr txBox="1"/>
          <p:nvPr>
            <p:ph idx="1" type="subTitle"/>
          </p:nvPr>
        </p:nvSpPr>
        <p:spPr>
          <a:xfrm>
            <a:off x="567900" y="1188700"/>
            <a:ext cx="7113000" cy="553200"/>
          </a:xfrm>
          <a:prstGeom prst="rect">
            <a:avLst/>
          </a:prstGeom>
          <a:solidFill>
            <a:srgbClr val="CC0000"/>
          </a:solidFill>
        </p:spPr>
        <p:txBody>
          <a:bodyPr anchorCtr="0" anchor="ctr" bIns="91425" lIns="91425" spcFirstLastPara="1" rIns="91425" wrap="square" tIns="91425">
            <a:noAutofit/>
          </a:bodyPr>
          <a:lstStyle>
            <a:lvl1pPr lvl="0">
              <a:spcBef>
                <a:spcPts val="600"/>
              </a:spcBef>
              <a:spcAft>
                <a:spcPts val="0"/>
              </a:spcAft>
              <a:buNone/>
              <a:defRPr b="1" sz="1800">
                <a:solidFill>
                  <a:srgbClr val="FFFFFF"/>
                </a:solidFill>
              </a:defRPr>
            </a:lvl1pPr>
            <a:lvl2pPr lvl="1">
              <a:spcBef>
                <a:spcPts val="600"/>
              </a:spcBef>
              <a:spcAft>
                <a:spcPts val="0"/>
              </a:spcAft>
              <a:buNone/>
              <a:defRPr/>
            </a:lvl2pPr>
            <a:lvl3pPr lvl="2">
              <a:spcBef>
                <a:spcPts val="600"/>
              </a:spcBef>
              <a:spcAft>
                <a:spcPts val="0"/>
              </a:spcAft>
              <a:buNone/>
              <a:defRPr/>
            </a:lvl3pPr>
            <a:lvl4pPr lvl="3">
              <a:spcBef>
                <a:spcPts val="600"/>
              </a:spcBef>
              <a:spcAft>
                <a:spcPts val="0"/>
              </a:spcAft>
              <a:buNone/>
              <a:defRPr/>
            </a:lvl4pPr>
            <a:lvl5pPr lvl="4">
              <a:spcBef>
                <a:spcPts val="600"/>
              </a:spcBef>
              <a:spcAft>
                <a:spcPts val="0"/>
              </a:spcAft>
              <a:buNone/>
              <a:defRPr/>
            </a:lvl5pPr>
            <a:lvl6pPr lvl="5">
              <a:spcBef>
                <a:spcPts val="600"/>
              </a:spcBef>
              <a:spcAft>
                <a:spcPts val="0"/>
              </a:spcAft>
              <a:buNone/>
              <a:defRPr/>
            </a:lvl6pPr>
            <a:lvl7pPr lvl="6">
              <a:spcBef>
                <a:spcPts val="600"/>
              </a:spcBef>
              <a:spcAft>
                <a:spcPts val="0"/>
              </a:spcAft>
              <a:buNone/>
              <a:defRPr/>
            </a:lvl7pPr>
            <a:lvl8pPr lvl="7">
              <a:spcBef>
                <a:spcPts val="600"/>
              </a:spcBef>
              <a:spcAft>
                <a:spcPts val="0"/>
              </a:spcAft>
              <a:buNone/>
              <a:defRPr/>
            </a:lvl8pPr>
            <a:lvl9pPr lvl="8">
              <a:spcBef>
                <a:spcPts val="600"/>
              </a:spcBef>
              <a:spcAft>
                <a:spcPts val="0"/>
              </a:spcAft>
              <a:buNone/>
              <a:defRPr/>
            </a:lvl9pPr>
          </a:lstStyle>
          <a:p/>
        </p:txBody>
      </p:sp>
      <p:sp>
        <p:nvSpPr>
          <p:cNvPr id="73" name="Google Shape;73;p12"/>
          <p:cNvSpPr txBox="1"/>
          <p:nvPr>
            <p:ph idx="2" type="subTitle"/>
          </p:nvPr>
        </p:nvSpPr>
        <p:spPr>
          <a:xfrm>
            <a:off x="567900" y="1895510"/>
            <a:ext cx="7113000" cy="553200"/>
          </a:xfrm>
          <a:prstGeom prst="rect">
            <a:avLst/>
          </a:prstGeom>
          <a:solidFill>
            <a:srgbClr val="FFCC00"/>
          </a:solidFill>
        </p:spPr>
        <p:txBody>
          <a:bodyPr anchorCtr="0" anchor="ctr" bIns="91425" lIns="91425" spcFirstLastPara="1" rIns="91425" wrap="square" tIns="91425">
            <a:noAutofit/>
          </a:bodyPr>
          <a:lstStyle>
            <a:lvl1pPr lvl="0" rtl="0">
              <a:spcBef>
                <a:spcPts val="600"/>
              </a:spcBef>
              <a:spcAft>
                <a:spcPts val="0"/>
              </a:spcAft>
              <a:buNone/>
              <a:defRPr b="1" sz="1800">
                <a:solidFill>
                  <a:srgbClr val="FFFFFF"/>
                </a:solidFill>
              </a:defRPr>
            </a:lvl1pPr>
            <a:lvl2pPr lvl="1" rtl="0">
              <a:spcBef>
                <a:spcPts val="600"/>
              </a:spcBef>
              <a:spcAft>
                <a:spcPts val="0"/>
              </a:spcAft>
              <a:buNone/>
              <a:defRPr/>
            </a:lvl2pPr>
            <a:lvl3pPr lvl="2" rtl="0">
              <a:spcBef>
                <a:spcPts val="600"/>
              </a:spcBef>
              <a:spcAft>
                <a:spcPts val="0"/>
              </a:spcAft>
              <a:buNone/>
              <a:defRPr/>
            </a:lvl3pPr>
            <a:lvl4pPr lvl="3" rtl="0">
              <a:spcBef>
                <a:spcPts val="600"/>
              </a:spcBef>
              <a:spcAft>
                <a:spcPts val="0"/>
              </a:spcAft>
              <a:buNone/>
              <a:defRPr/>
            </a:lvl4pPr>
            <a:lvl5pPr lvl="4" rtl="0">
              <a:spcBef>
                <a:spcPts val="600"/>
              </a:spcBef>
              <a:spcAft>
                <a:spcPts val="0"/>
              </a:spcAft>
              <a:buNone/>
              <a:defRPr/>
            </a:lvl5pPr>
            <a:lvl6pPr lvl="5" rtl="0">
              <a:spcBef>
                <a:spcPts val="600"/>
              </a:spcBef>
              <a:spcAft>
                <a:spcPts val="0"/>
              </a:spcAft>
              <a:buNone/>
              <a:defRPr/>
            </a:lvl6pPr>
            <a:lvl7pPr lvl="6" rtl="0">
              <a:spcBef>
                <a:spcPts val="600"/>
              </a:spcBef>
              <a:spcAft>
                <a:spcPts val="0"/>
              </a:spcAft>
              <a:buNone/>
              <a:defRPr/>
            </a:lvl7pPr>
            <a:lvl8pPr lvl="7" rtl="0">
              <a:spcBef>
                <a:spcPts val="600"/>
              </a:spcBef>
              <a:spcAft>
                <a:spcPts val="0"/>
              </a:spcAft>
              <a:buNone/>
              <a:defRPr/>
            </a:lvl8pPr>
            <a:lvl9pPr lvl="8" rtl="0">
              <a:spcBef>
                <a:spcPts val="600"/>
              </a:spcBef>
              <a:spcAft>
                <a:spcPts val="0"/>
              </a:spcAft>
              <a:buNone/>
              <a:defRPr/>
            </a:lvl9pPr>
          </a:lstStyle>
          <a:p/>
        </p:txBody>
      </p:sp>
      <p:sp>
        <p:nvSpPr>
          <p:cNvPr id="74" name="Google Shape;74;p12"/>
          <p:cNvSpPr txBox="1"/>
          <p:nvPr>
            <p:ph idx="3" type="subTitle"/>
          </p:nvPr>
        </p:nvSpPr>
        <p:spPr>
          <a:xfrm>
            <a:off x="567900" y="2607171"/>
            <a:ext cx="7113000" cy="553200"/>
          </a:xfrm>
          <a:prstGeom prst="rect">
            <a:avLst/>
          </a:prstGeom>
          <a:solidFill>
            <a:srgbClr val="009900"/>
          </a:solidFill>
        </p:spPr>
        <p:txBody>
          <a:bodyPr anchorCtr="0" anchor="ctr" bIns="91425" lIns="91425" spcFirstLastPara="1" rIns="91425" wrap="square" tIns="91425">
            <a:noAutofit/>
          </a:bodyPr>
          <a:lstStyle>
            <a:lvl1pPr lvl="0" rtl="0">
              <a:spcBef>
                <a:spcPts val="600"/>
              </a:spcBef>
              <a:spcAft>
                <a:spcPts val="0"/>
              </a:spcAft>
              <a:buNone/>
              <a:defRPr b="1" sz="1800">
                <a:solidFill>
                  <a:srgbClr val="FFFFFF"/>
                </a:solidFill>
              </a:defRPr>
            </a:lvl1pPr>
            <a:lvl2pPr lvl="1" rtl="0">
              <a:spcBef>
                <a:spcPts val="600"/>
              </a:spcBef>
              <a:spcAft>
                <a:spcPts val="0"/>
              </a:spcAft>
              <a:buNone/>
              <a:defRPr/>
            </a:lvl2pPr>
            <a:lvl3pPr lvl="2" rtl="0">
              <a:spcBef>
                <a:spcPts val="600"/>
              </a:spcBef>
              <a:spcAft>
                <a:spcPts val="0"/>
              </a:spcAft>
              <a:buNone/>
              <a:defRPr/>
            </a:lvl3pPr>
            <a:lvl4pPr lvl="3" rtl="0">
              <a:spcBef>
                <a:spcPts val="600"/>
              </a:spcBef>
              <a:spcAft>
                <a:spcPts val="0"/>
              </a:spcAft>
              <a:buNone/>
              <a:defRPr/>
            </a:lvl4pPr>
            <a:lvl5pPr lvl="4" rtl="0">
              <a:spcBef>
                <a:spcPts val="600"/>
              </a:spcBef>
              <a:spcAft>
                <a:spcPts val="0"/>
              </a:spcAft>
              <a:buNone/>
              <a:defRPr/>
            </a:lvl5pPr>
            <a:lvl6pPr lvl="5" rtl="0">
              <a:spcBef>
                <a:spcPts val="600"/>
              </a:spcBef>
              <a:spcAft>
                <a:spcPts val="0"/>
              </a:spcAft>
              <a:buNone/>
              <a:defRPr/>
            </a:lvl6pPr>
            <a:lvl7pPr lvl="6" rtl="0">
              <a:spcBef>
                <a:spcPts val="600"/>
              </a:spcBef>
              <a:spcAft>
                <a:spcPts val="0"/>
              </a:spcAft>
              <a:buNone/>
              <a:defRPr/>
            </a:lvl7pPr>
            <a:lvl8pPr lvl="7" rtl="0">
              <a:spcBef>
                <a:spcPts val="600"/>
              </a:spcBef>
              <a:spcAft>
                <a:spcPts val="0"/>
              </a:spcAft>
              <a:buNone/>
              <a:defRPr/>
            </a:lvl8pPr>
            <a:lvl9pPr lvl="8" rtl="0">
              <a:spcBef>
                <a:spcPts val="600"/>
              </a:spcBef>
              <a:spcAft>
                <a:spcPts val="0"/>
              </a:spcAft>
              <a:buNone/>
              <a:defRPr/>
            </a:lvl9pPr>
          </a:lstStyle>
          <a:p/>
        </p:txBody>
      </p:sp>
      <p:sp>
        <p:nvSpPr>
          <p:cNvPr id="75" name="Google Shape;75;p12"/>
          <p:cNvSpPr txBox="1"/>
          <p:nvPr>
            <p:ph idx="4" type="subTitle"/>
          </p:nvPr>
        </p:nvSpPr>
        <p:spPr>
          <a:xfrm>
            <a:off x="567900" y="3318831"/>
            <a:ext cx="7113000" cy="553200"/>
          </a:xfrm>
          <a:prstGeom prst="rect">
            <a:avLst/>
          </a:prstGeom>
          <a:solidFill>
            <a:srgbClr val="3366FF"/>
          </a:solidFill>
        </p:spPr>
        <p:txBody>
          <a:bodyPr anchorCtr="0" anchor="ctr" bIns="91425" lIns="91425" spcFirstLastPara="1" rIns="91425" wrap="square" tIns="91425">
            <a:noAutofit/>
          </a:bodyPr>
          <a:lstStyle>
            <a:lvl1pPr lvl="0" rtl="0">
              <a:spcBef>
                <a:spcPts val="600"/>
              </a:spcBef>
              <a:spcAft>
                <a:spcPts val="0"/>
              </a:spcAft>
              <a:buNone/>
              <a:defRPr b="1" sz="1800">
                <a:solidFill>
                  <a:srgbClr val="FFFFFF"/>
                </a:solidFill>
              </a:defRPr>
            </a:lvl1pPr>
            <a:lvl2pPr lvl="1" rtl="0">
              <a:spcBef>
                <a:spcPts val="600"/>
              </a:spcBef>
              <a:spcAft>
                <a:spcPts val="0"/>
              </a:spcAft>
              <a:buNone/>
              <a:defRPr/>
            </a:lvl2pPr>
            <a:lvl3pPr lvl="2" rtl="0">
              <a:spcBef>
                <a:spcPts val="600"/>
              </a:spcBef>
              <a:spcAft>
                <a:spcPts val="0"/>
              </a:spcAft>
              <a:buNone/>
              <a:defRPr/>
            </a:lvl3pPr>
            <a:lvl4pPr lvl="3" rtl="0">
              <a:spcBef>
                <a:spcPts val="600"/>
              </a:spcBef>
              <a:spcAft>
                <a:spcPts val="0"/>
              </a:spcAft>
              <a:buNone/>
              <a:defRPr/>
            </a:lvl4pPr>
            <a:lvl5pPr lvl="4" rtl="0">
              <a:spcBef>
                <a:spcPts val="600"/>
              </a:spcBef>
              <a:spcAft>
                <a:spcPts val="0"/>
              </a:spcAft>
              <a:buNone/>
              <a:defRPr/>
            </a:lvl5pPr>
            <a:lvl6pPr lvl="5" rtl="0">
              <a:spcBef>
                <a:spcPts val="600"/>
              </a:spcBef>
              <a:spcAft>
                <a:spcPts val="0"/>
              </a:spcAft>
              <a:buNone/>
              <a:defRPr/>
            </a:lvl6pPr>
            <a:lvl7pPr lvl="6" rtl="0">
              <a:spcBef>
                <a:spcPts val="600"/>
              </a:spcBef>
              <a:spcAft>
                <a:spcPts val="0"/>
              </a:spcAft>
              <a:buNone/>
              <a:defRPr/>
            </a:lvl7pPr>
            <a:lvl8pPr lvl="7" rtl="0">
              <a:spcBef>
                <a:spcPts val="600"/>
              </a:spcBef>
              <a:spcAft>
                <a:spcPts val="0"/>
              </a:spcAft>
              <a:buNone/>
              <a:defRPr/>
            </a:lvl8pPr>
            <a:lvl9pPr lvl="8" rtl="0">
              <a:spcBef>
                <a:spcPts val="600"/>
              </a:spcBef>
              <a:spcAft>
                <a:spcPts val="0"/>
              </a:spcAft>
              <a:buNone/>
              <a:defRPr/>
            </a:lvl9pPr>
          </a:lstStyle>
          <a:p/>
        </p:txBody>
      </p:sp>
      <p:sp>
        <p:nvSpPr>
          <p:cNvPr id="76" name="Google Shape;76;p12"/>
          <p:cNvSpPr txBox="1"/>
          <p:nvPr>
            <p:ph idx="5" type="subTitle"/>
          </p:nvPr>
        </p:nvSpPr>
        <p:spPr>
          <a:xfrm>
            <a:off x="567900" y="4030501"/>
            <a:ext cx="7113000" cy="553200"/>
          </a:xfrm>
          <a:prstGeom prst="rect">
            <a:avLst/>
          </a:prstGeom>
          <a:solidFill>
            <a:srgbClr val="9900FF"/>
          </a:solidFill>
        </p:spPr>
        <p:txBody>
          <a:bodyPr anchorCtr="0" anchor="ctr" bIns="91425" lIns="91425" spcFirstLastPara="1" rIns="91425" wrap="square" tIns="91425">
            <a:noAutofit/>
          </a:bodyPr>
          <a:lstStyle>
            <a:lvl1pPr lvl="0" rtl="0">
              <a:spcBef>
                <a:spcPts val="600"/>
              </a:spcBef>
              <a:spcAft>
                <a:spcPts val="0"/>
              </a:spcAft>
              <a:buNone/>
              <a:defRPr b="1" sz="1800">
                <a:solidFill>
                  <a:srgbClr val="FFFFFF"/>
                </a:solidFill>
              </a:defRPr>
            </a:lvl1pPr>
            <a:lvl2pPr lvl="1" rtl="0">
              <a:spcBef>
                <a:spcPts val="600"/>
              </a:spcBef>
              <a:spcAft>
                <a:spcPts val="0"/>
              </a:spcAft>
              <a:buNone/>
              <a:defRPr/>
            </a:lvl2pPr>
            <a:lvl3pPr lvl="2" rtl="0">
              <a:spcBef>
                <a:spcPts val="600"/>
              </a:spcBef>
              <a:spcAft>
                <a:spcPts val="0"/>
              </a:spcAft>
              <a:buNone/>
              <a:defRPr/>
            </a:lvl3pPr>
            <a:lvl4pPr lvl="3" rtl="0">
              <a:spcBef>
                <a:spcPts val="600"/>
              </a:spcBef>
              <a:spcAft>
                <a:spcPts val="0"/>
              </a:spcAft>
              <a:buNone/>
              <a:defRPr/>
            </a:lvl4pPr>
            <a:lvl5pPr lvl="4" rtl="0">
              <a:spcBef>
                <a:spcPts val="600"/>
              </a:spcBef>
              <a:spcAft>
                <a:spcPts val="0"/>
              </a:spcAft>
              <a:buNone/>
              <a:defRPr/>
            </a:lvl5pPr>
            <a:lvl6pPr lvl="5" rtl="0">
              <a:spcBef>
                <a:spcPts val="600"/>
              </a:spcBef>
              <a:spcAft>
                <a:spcPts val="0"/>
              </a:spcAft>
              <a:buNone/>
              <a:defRPr/>
            </a:lvl6pPr>
            <a:lvl7pPr lvl="6" rtl="0">
              <a:spcBef>
                <a:spcPts val="600"/>
              </a:spcBef>
              <a:spcAft>
                <a:spcPts val="0"/>
              </a:spcAft>
              <a:buNone/>
              <a:defRPr/>
            </a:lvl7pPr>
            <a:lvl8pPr lvl="7" rtl="0">
              <a:spcBef>
                <a:spcPts val="600"/>
              </a:spcBef>
              <a:spcAft>
                <a:spcPts val="0"/>
              </a:spcAft>
              <a:buNone/>
              <a:defRPr/>
            </a:lvl8pPr>
            <a:lvl9pPr lvl="8" rtl="0">
              <a:spcBef>
                <a:spcPts val="600"/>
              </a:spcBef>
              <a:spcAft>
                <a:spcPts val="0"/>
              </a:spcAft>
              <a:buNone/>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7" name="Shape 77"/>
        <p:cNvGrpSpPr/>
        <p:nvPr/>
      </p:nvGrpSpPr>
      <p:grpSpPr>
        <a:xfrm>
          <a:off x="0" y="0"/>
          <a:ext cx="0" cy="0"/>
          <a:chOff x="0" y="0"/>
          <a:chExt cx="0" cy="0"/>
        </a:xfrm>
      </p:grpSpPr>
      <p:sp>
        <p:nvSpPr>
          <p:cNvPr id="78" name="Google Shape;78;p13"/>
          <p:cNvSpPr txBox="1"/>
          <p:nvPr>
            <p:ph idx="1" type="body"/>
          </p:nvPr>
        </p:nvSpPr>
        <p:spPr>
          <a:xfrm>
            <a:off x="457200" y="4406309"/>
            <a:ext cx="8229600" cy="519600"/>
          </a:xfrm>
          <a:prstGeom prst="rect">
            <a:avLst/>
          </a:prstGeom>
        </p:spPr>
        <p:txBody>
          <a:bodyPr anchorCtr="0" anchor="t" bIns="91425" lIns="91425" spcFirstLastPara="1" rIns="91425" wrap="square" tIns="91425">
            <a:noAutofit/>
          </a:bodyPr>
          <a:lstStyle>
            <a:lvl1pPr indent="-228600" lvl="0" marL="457200" rtl="0" algn="ctr">
              <a:spcBef>
                <a:spcPts val="400"/>
              </a:spcBef>
              <a:spcAft>
                <a:spcPts val="0"/>
              </a:spcAft>
              <a:buSzPts val="1800"/>
              <a:buNone/>
              <a:defRPr sz="1800"/>
            </a:lvl1pPr>
          </a:lstStyle>
          <a:p/>
        </p:txBody>
      </p:sp>
      <p:pic>
        <p:nvPicPr>
          <p:cNvPr id="79" name="Google Shape;79;p13"/>
          <p:cNvPicPr preferRelativeResize="0"/>
          <p:nvPr/>
        </p:nvPicPr>
        <p:blipFill>
          <a:blip r:embed="rId2">
            <a:alphaModFix/>
          </a:blip>
          <a:stretch>
            <a:fillRect/>
          </a:stretch>
        </p:blipFill>
        <p:spPr>
          <a:xfrm>
            <a:off x="8401052" y="4694021"/>
            <a:ext cx="675724" cy="313099"/>
          </a:xfrm>
          <a:prstGeom prst="rect">
            <a:avLst/>
          </a:prstGeom>
          <a:noFill/>
          <a:ln>
            <a:noFill/>
          </a:ln>
        </p:spPr>
      </p:pic>
      <p:sp>
        <p:nvSpPr>
          <p:cNvPr id="80" name="Google Shape;80;p13"/>
          <p:cNvSpPr txBox="1"/>
          <p:nvPr>
            <p:ph idx="12" type="sldNum"/>
          </p:nvPr>
        </p:nvSpPr>
        <p:spPr>
          <a:xfrm>
            <a:off x="50" y="4673650"/>
            <a:ext cx="1559400" cy="393600"/>
          </a:xfrm>
          <a:prstGeom prst="rect">
            <a:avLst/>
          </a:prstGeom>
        </p:spPr>
        <p:txBody>
          <a:bodyPr anchorCtr="0" anchor="ctr" bIns="91425" lIns="91425" spcFirstLastPara="1" rIns="91425" wrap="square" tIns="91425">
            <a:noAutofit/>
          </a:bodyPr>
          <a:lstStyle>
            <a:lvl1pPr lvl="0" rtl="0" algn="r">
              <a:buNone/>
              <a:defRPr b="1" sz="1200">
                <a:solidFill>
                  <a:schemeClr val="dk1"/>
                </a:solidFill>
                <a:latin typeface="Proxima Nova"/>
                <a:ea typeface="Proxima Nova"/>
                <a:cs typeface="Proxima Nova"/>
                <a:sym typeface="Proxima Nova"/>
              </a:defRPr>
            </a:lvl1pPr>
            <a:lvl2pPr lvl="1" rtl="0" algn="r">
              <a:buNone/>
              <a:defRPr b="1" sz="1200">
                <a:solidFill>
                  <a:schemeClr val="dk1"/>
                </a:solidFill>
                <a:latin typeface="Proxima Nova"/>
                <a:ea typeface="Proxima Nova"/>
                <a:cs typeface="Proxima Nova"/>
                <a:sym typeface="Proxima Nova"/>
              </a:defRPr>
            </a:lvl2pPr>
            <a:lvl3pPr lvl="2" rtl="0" algn="r">
              <a:buNone/>
              <a:defRPr b="1" sz="1200">
                <a:solidFill>
                  <a:schemeClr val="dk1"/>
                </a:solidFill>
                <a:latin typeface="Proxima Nova"/>
                <a:ea typeface="Proxima Nova"/>
                <a:cs typeface="Proxima Nova"/>
                <a:sym typeface="Proxima Nova"/>
              </a:defRPr>
            </a:lvl3pPr>
            <a:lvl4pPr lvl="3" rtl="0" algn="r">
              <a:buNone/>
              <a:defRPr b="1" sz="1200">
                <a:solidFill>
                  <a:schemeClr val="dk1"/>
                </a:solidFill>
                <a:latin typeface="Proxima Nova"/>
                <a:ea typeface="Proxima Nova"/>
                <a:cs typeface="Proxima Nova"/>
                <a:sym typeface="Proxima Nova"/>
              </a:defRPr>
            </a:lvl4pPr>
            <a:lvl5pPr lvl="4" rtl="0" algn="r">
              <a:buNone/>
              <a:defRPr b="1" sz="1200">
                <a:solidFill>
                  <a:schemeClr val="dk1"/>
                </a:solidFill>
                <a:latin typeface="Proxima Nova"/>
                <a:ea typeface="Proxima Nova"/>
                <a:cs typeface="Proxima Nova"/>
                <a:sym typeface="Proxima Nova"/>
              </a:defRPr>
            </a:lvl5pPr>
            <a:lvl6pPr lvl="5" rtl="0" algn="r">
              <a:buNone/>
              <a:defRPr b="1" sz="1200">
                <a:solidFill>
                  <a:schemeClr val="dk1"/>
                </a:solidFill>
                <a:latin typeface="Proxima Nova"/>
                <a:ea typeface="Proxima Nova"/>
                <a:cs typeface="Proxima Nova"/>
                <a:sym typeface="Proxima Nova"/>
              </a:defRPr>
            </a:lvl6pPr>
            <a:lvl7pPr lvl="6" rtl="0" algn="r">
              <a:buNone/>
              <a:defRPr b="1" sz="1200">
                <a:solidFill>
                  <a:schemeClr val="dk1"/>
                </a:solidFill>
                <a:latin typeface="Proxima Nova"/>
                <a:ea typeface="Proxima Nova"/>
                <a:cs typeface="Proxima Nova"/>
                <a:sym typeface="Proxima Nova"/>
              </a:defRPr>
            </a:lvl7pPr>
            <a:lvl8pPr lvl="7" rtl="0" algn="r">
              <a:buNone/>
              <a:defRPr b="1" sz="1200">
                <a:solidFill>
                  <a:schemeClr val="dk1"/>
                </a:solidFill>
                <a:latin typeface="Proxima Nova"/>
                <a:ea typeface="Proxima Nova"/>
                <a:cs typeface="Proxima Nova"/>
                <a:sym typeface="Proxima Nova"/>
              </a:defRPr>
            </a:lvl8pPr>
            <a:lvl9pPr lvl="8" rtl="0" algn="r">
              <a:buNone/>
              <a:defRPr b="1" sz="1200">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r>
              <a:rPr lang="en"/>
              <a:t> • </a:t>
            </a:r>
            <a:r>
              <a:rPr lang="en">
                <a:solidFill>
                  <a:srgbClr val="3366FF"/>
                </a:solidFill>
              </a:rPr>
              <a:t>co</a:t>
            </a:r>
            <a:r>
              <a:rPr lang="en"/>
              <a:t>opcareers.org</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1" name="Shape 81"/>
        <p:cNvGrpSpPr/>
        <p:nvPr/>
      </p:nvGrpSpPr>
      <p:grpSpPr>
        <a:xfrm>
          <a:off x="0" y="0"/>
          <a:ext cx="0" cy="0"/>
          <a:chOff x="0" y="0"/>
          <a:chExt cx="0" cy="0"/>
        </a:xfrm>
      </p:grpSpPr>
      <p:sp>
        <p:nvSpPr>
          <p:cNvPr id="82" name="Google Shape;82;p14"/>
          <p:cNvSpPr txBox="1"/>
          <p:nvPr>
            <p:ph idx="12" type="sldNum"/>
          </p:nvPr>
        </p:nvSpPr>
        <p:spPr>
          <a:xfrm>
            <a:off x="50" y="4673650"/>
            <a:ext cx="1559400" cy="393600"/>
          </a:xfrm>
          <a:prstGeom prst="rect">
            <a:avLst/>
          </a:prstGeom>
        </p:spPr>
        <p:txBody>
          <a:bodyPr anchorCtr="0" anchor="ctr" bIns="91425" lIns="91425" spcFirstLastPara="1" rIns="91425" wrap="square" tIns="91425">
            <a:noAutofit/>
          </a:bodyPr>
          <a:lstStyle>
            <a:lvl1pPr lvl="0" rtl="0" algn="r">
              <a:buNone/>
              <a:defRPr b="1" sz="1200">
                <a:solidFill>
                  <a:schemeClr val="dk1"/>
                </a:solidFill>
                <a:latin typeface="Proxima Nova"/>
                <a:ea typeface="Proxima Nova"/>
                <a:cs typeface="Proxima Nova"/>
                <a:sym typeface="Proxima Nova"/>
              </a:defRPr>
            </a:lvl1pPr>
            <a:lvl2pPr lvl="1" rtl="0" algn="r">
              <a:buNone/>
              <a:defRPr b="1" sz="1200">
                <a:solidFill>
                  <a:schemeClr val="dk1"/>
                </a:solidFill>
                <a:latin typeface="Proxima Nova"/>
                <a:ea typeface="Proxima Nova"/>
                <a:cs typeface="Proxima Nova"/>
                <a:sym typeface="Proxima Nova"/>
              </a:defRPr>
            </a:lvl2pPr>
            <a:lvl3pPr lvl="2" rtl="0" algn="r">
              <a:buNone/>
              <a:defRPr b="1" sz="1200">
                <a:solidFill>
                  <a:schemeClr val="dk1"/>
                </a:solidFill>
                <a:latin typeface="Proxima Nova"/>
                <a:ea typeface="Proxima Nova"/>
                <a:cs typeface="Proxima Nova"/>
                <a:sym typeface="Proxima Nova"/>
              </a:defRPr>
            </a:lvl3pPr>
            <a:lvl4pPr lvl="3" rtl="0" algn="r">
              <a:buNone/>
              <a:defRPr b="1" sz="1200">
                <a:solidFill>
                  <a:schemeClr val="dk1"/>
                </a:solidFill>
                <a:latin typeface="Proxima Nova"/>
                <a:ea typeface="Proxima Nova"/>
                <a:cs typeface="Proxima Nova"/>
                <a:sym typeface="Proxima Nova"/>
              </a:defRPr>
            </a:lvl4pPr>
            <a:lvl5pPr lvl="4" rtl="0" algn="r">
              <a:buNone/>
              <a:defRPr b="1" sz="1200">
                <a:solidFill>
                  <a:schemeClr val="dk1"/>
                </a:solidFill>
                <a:latin typeface="Proxima Nova"/>
                <a:ea typeface="Proxima Nova"/>
                <a:cs typeface="Proxima Nova"/>
                <a:sym typeface="Proxima Nova"/>
              </a:defRPr>
            </a:lvl5pPr>
            <a:lvl6pPr lvl="5" rtl="0" algn="r">
              <a:buNone/>
              <a:defRPr b="1" sz="1200">
                <a:solidFill>
                  <a:schemeClr val="dk1"/>
                </a:solidFill>
                <a:latin typeface="Proxima Nova"/>
                <a:ea typeface="Proxima Nova"/>
                <a:cs typeface="Proxima Nova"/>
                <a:sym typeface="Proxima Nova"/>
              </a:defRPr>
            </a:lvl6pPr>
            <a:lvl7pPr lvl="6" rtl="0" algn="r">
              <a:buNone/>
              <a:defRPr b="1" sz="1200">
                <a:solidFill>
                  <a:schemeClr val="dk1"/>
                </a:solidFill>
                <a:latin typeface="Proxima Nova"/>
                <a:ea typeface="Proxima Nova"/>
                <a:cs typeface="Proxima Nova"/>
                <a:sym typeface="Proxima Nova"/>
              </a:defRPr>
            </a:lvl7pPr>
            <a:lvl8pPr lvl="7" rtl="0" algn="r">
              <a:buNone/>
              <a:defRPr b="1" sz="1200">
                <a:solidFill>
                  <a:schemeClr val="dk1"/>
                </a:solidFill>
                <a:latin typeface="Proxima Nova"/>
                <a:ea typeface="Proxima Nova"/>
                <a:cs typeface="Proxima Nova"/>
                <a:sym typeface="Proxima Nova"/>
              </a:defRPr>
            </a:lvl8pPr>
            <a:lvl9pPr lvl="8" rtl="0" algn="r">
              <a:buNone/>
              <a:defRPr b="1" sz="1200">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r>
              <a:rPr lang="en"/>
              <a:t> • </a:t>
            </a:r>
            <a:r>
              <a:rPr lang="en">
                <a:solidFill>
                  <a:srgbClr val="3366FF"/>
                </a:solidFill>
              </a:rPr>
              <a:t>co</a:t>
            </a:r>
            <a:r>
              <a:rPr lang="en"/>
              <a:t>opcareers.org</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sson Intro slide">
  <p:cSld name="TITLE_2">
    <p:spTree>
      <p:nvGrpSpPr>
        <p:cNvPr id="16" name="Shape 16"/>
        <p:cNvGrpSpPr/>
        <p:nvPr/>
      </p:nvGrpSpPr>
      <p:grpSpPr>
        <a:xfrm>
          <a:off x="0" y="0"/>
          <a:ext cx="0" cy="0"/>
          <a:chOff x="0" y="0"/>
          <a:chExt cx="0" cy="0"/>
        </a:xfrm>
      </p:grpSpPr>
      <p:sp>
        <p:nvSpPr>
          <p:cNvPr id="17" name="Google Shape;17;p3"/>
          <p:cNvSpPr txBox="1"/>
          <p:nvPr>
            <p:ph idx="1" type="subTitle"/>
          </p:nvPr>
        </p:nvSpPr>
        <p:spPr>
          <a:xfrm>
            <a:off x="415325" y="2815329"/>
            <a:ext cx="7772400" cy="7848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400"/>
              <a:buFont typeface="Proxima Nova"/>
              <a:buNone/>
              <a:defRPr>
                <a:solidFill>
                  <a:schemeClr val="dk2"/>
                </a:solidFill>
                <a:latin typeface="Proxima Nova"/>
                <a:ea typeface="Proxima Nova"/>
                <a:cs typeface="Proxima Nova"/>
                <a:sym typeface="Proxima Nova"/>
              </a:defRPr>
            </a:lvl1pPr>
            <a:lvl2pPr lvl="1" rtl="0" algn="ctr">
              <a:spcBef>
                <a:spcPts val="0"/>
              </a:spcBef>
              <a:spcAft>
                <a:spcPts val="0"/>
              </a:spcAft>
              <a:buClr>
                <a:schemeClr val="dk2"/>
              </a:buClr>
              <a:buSzPts val="3000"/>
              <a:buNone/>
              <a:defRPr sz="3000">
                <a:solidFill>
                  <a:schemeClr val="dk2"/>
                </a:solidFill>
              </a:defRPr>
            </a:lvl2pPr>
            <a:lvl3pPr lvl="2" rtl="0" algn="ctr">
              <a:spcBef>
                <a:spcPts val="0"/>
              </a:spcBef>
              <a:spcAft>
                <a:spcPts val="0"/>
              </a:spcAft>
              <a:buClr>
                <a:schemeClr val="dk2"/>
              </a:buClr>
              <a:buSzPts val="3000"/>
              <a:buNone/>
              <a:defRPr sz="3000">
                <a:solidFill>
                  <a:schemeClr val="dk2"/>
                </a:solidFill>
              </a:defRPr>
            </a:lvl3pPr>
            <a:lvl4pPr lvl="3" rtl="0" algn="ctr">
              <a:spcBef>
                <a:spcPts val="0"/>
              </a:spcBef>
              <a:spcAft>
                <a:spcPts val="0"/>
              </a:spcAft>
              <a:buClr>
                <a:schemeClr val="dk2"/>
              </a:buClr>
              <a:buSzPts val="3000"/>
              <a:buNone/>
              <a:defRPr sz="3000">
                <a:solidFill>
                  <a:schemeClr val="dk2"/>
                </a:solidFill>
              </a:defRPr>
            </a:lvl4pPr>
            <a:lvl5pPr lvl="4" rtl="0" algn="ctr">
              <a:spcBef>
                <a:spcPts val="0"/>
              </a:spcBef>
              <a:spcAft>
                <a:spcPts val="0"/>
              </a:spcAft>
              <a:buClr>
                <a:schemeClr val="dk2"/>
              </a:buClr>
              <a:buSzPts val="3000"/>
              <a:buNone/>
              <a:defRPr sz="3000">
                <a:solidFill>
                  <a:schemeClr val="dk2"/>
                </a:solidFill>
              </a:defRPr>
            </a:lvl5pPr>
            <a:lvl6pPr lvl="5" rtl="0" algn="ctr">
              <a:spcBef>
                <a:spcPts val="0"/>
              </a:spcBef>
              <a:spcAft>
                <a:spcPts val="0"/>
              </a:spcAft>
              <a:buClr>
                <a:schemeClr val="dk2"/>
              </a:buClr>
              <a:buSzPts val="3000"/>
              <a:buNone/>
              <a:defRPr sz="3000">
                <a:solidFill>
                  <a:schemeClr val="dk2"/>
                </a:solidFill>
              </a:defRPr>
            </a:lvl6pPr>
            <a:lvl7pPr lvl="6" rtl="0" algn="ctr">
              <a:spcBef>
                <a:spcPts val="0"/>
              </a:spcBef>
              <a:spcAft>
                <a:spcPts val="0"/>
              </a:spcAft>
              <a:buClr>
                <a:schemeClr val="dk2"/>
              </a:buClr>
              <a:buSzPts val="3000"/>
              <a:buNone/>
              <a:defRPr sz="3000">
                <a:solidFill>
                  <a:schemeClr val="dk2"/>
                </a:solidFill>
              </a:defRPr>
            </a:lvl7pPr>
            <a:lvl8pPr lvl="7" rtl="0" algn="ctr">
              <a:spcBef>
                <a:spcPts val="0"/>
              </a:spcBef>
              <a:spcAft>
                <a:spcPts val="0"/>
              </a:spcAft>
              <a:buClr>
                <a:schemeClr val="dk2"/>
              </a:buClr>
              <a:buSzPts val="3000"/>
              <a:buNone/>
              <a:defRPr sz="3000">
                <a:solidFill>
                  <a:schemeClr val="dk2"/>
                </a:solidFill>
              </a:defRPr>
            </a:lvl8pPr>
            <a:lvl9pPr lvl="8" rtl="0" algn="ctr">
              <a:spcBef>
                <a:spcPts val="0"/>
              </a:spcBef>
              <a:spcAft>
                <a:spcPts val="0"/>
              </a:spcAft>
              <a:buClr>
                <a:schemeClr val="dk2"/>
              </a:buClr>
              <a:buSzPts val="3000"/>
              <a:buNone/>
              <a:defRPr sz="3000">
                <a:solidFill>
                  <a:schemeClr val="dk2"/>
                </a:solidFill>
              </a:defRPr>
            </a:lvl9pPr>
          </a:lstStyle>
          <a:p/>
        </p:txBody>
      </p:sp>
      <p:cxnSp>
        <p:nvCxnSpPr>
          <p:cNvPr id="18" name="Google Shape;18;p3"/>
          <p:cNvCxnSpPr/>
          <p:nvPr/>
        </p:nvCxnSpPr>
        <p:spPr>
          <a:xfrm>
            <a:off x="0" y="5107925"/>
            <a:ext cx="9144000" cy="0"/>
          </a:xfrm>
          <a:prstGeom prst="straightConnector1">
            <a:avLst/>
          </a:prstGeom>
          <a:noFill/>
          <a:ln cap="flat" cmpd="sng" w="76200">
            <a:solidFill>
              <a:srgbClr val="434343"/>
            </a:solidFill>
            <a:prstDash val="solid"/>
            <a:round/>
            <a:headEnd len="med" w="med" type="none"/>
            <a:tailEnd len="med" w="med" type="none"/>
          </a:ln>
        </p:spPr>
      </p:cxnSp>
      <p:pic>
        <p:nvPicPr>
          <p:cNvPr id="19" name="Google Shape;19;p3"/>
          <p:cNvPicPr preferRelativeResize="0"/>
          <p:nvPr/>
        </p:nvPicPr>
        <p:blipFill rotWithShape="1">
          <a:blip r:embed="rId2">
            <a:alphaModFix/>
          </a:blip>
          <a:srcRect b="0" l="0" r="0" t="0"/>
          <a:stretch/>
        </p:blipFill>
        <p:spPr>
          <a:xfrm>
            <a:off x="415325" y="363275"/>
            <a:ext cx="3356400" cy="1554900"/>
          </a:xfrm>
          <a:prstGeom prst="rect">
            <a:avLst/>
          </a:prstGeom>
          <a:noFill/>
          <a:ln>
            <a:noFill/>
          </a:ln>
        </p:spPr>
      </p:pic>
      <p:sp>
        <p:nvSpPr>
          <p:cNvPr id="20" name="Google Shape;20;p3"/>
          <p:cNvSpPr txBox="1"/>
          <p:nvPr>
            <p:ph type="title"/>
          </p:nvPr>
        </p:nvSpPr>
        <p:spPr>
          <a:xfrm>
            <a:off x="415325" y="1955400"/>
            <a:ext cx="7582500" cy="859800"/>
          </a:xfrm>
          <a:prstGeom prst="rect">
            <a:avLst/>
          </a:prstGeom>
        </p:spPr>
        <p:txBody>
          <a:bodyPr anchorCtr="0" anchor="t" bIns="91425" lIns="91425" spcFirstLastPara="1" rIns="91425" wrap="square" tIns="91425">
            <a:noAutofit/>
          </a:bodyPr>
          <a:lstStyle>
            <a:lvl1pPr lvl="0">
              <a:spcBef>
                <a:spcPts val="0"/>
              </a:spcBef>
              <a:spcAft>
                <a:spcPts val="0"/>
              </a:spcAft>
              <a:buNone/>
              <a:defRPr>
                <a:latin typeface="Proxima Nova"/>
                <a:ea typeface="Proxima Nova"/>
                <a:cs typeface="Proxima Nova"/>
                <a:sym typeface="Proxima Nova"/>
              </a:defRPr>
            </a:lvl1pPr>
            <a:lvl2pPr lvl="1">
              <a:spcBef>
                <a:spcPts val="0"/>
              </a:spcBef>
              <a:spcAft>
                <a:spcPts val="0"/>
              </a:spcAft>
              <a:buNone/>
              <a:defRPr>
                <a:latin typeface="Proxima Nova"/>
                <a:ea typeface="Proxima Nova"/>
                <a:cs typeface="Proxima Nova"/>
                <a:sym typeface="Proxima Nova"/>
              </a:defRPr>
            </a:lvl2pPr>
            <a:lvl3pPr lvl="2">
              <a:spcBef>
                <a:spcPts val="0"/>
              </a:spcBef>
              <a:spcAft>
                <a:spcPts val="0"/>
              </a:spcAft>
              <a:buNone/>
              <a:defRPr>
                <a:latin typeface="Proxima Nova"/>
                <a:ea typeface="Proxima Nova"/>
                <a:cs typeface="Proxima Nova"/>
                <a:sym typeface="Proxima Nova"/>
              </a:defRPr>
            </a:lvl3pPr>
            <a:lvl4pPr lvl="3">
              <a:spcBef>
                <a:spcPts val="0"/>
              </a:spcBef>
              <a:spcAft>
                <a:spcPts val="0"/>
              </a:spcAft>
              <a:buNone/>
              <a:defRPr>
                <a:latin typeface="Proxima Nova"/>
                <a:ea typeface="Proxima Nova"/>
                <a:cs typeface="Proxima Nova"/>
                <a:sym typeface="Proxima Nova"/>
              </a:defRPr>
            </a:lvl4pPr>
            <a:lvl5pPr lvl="4">
              <a:spcBef>
                <a:spcPts val="0"/>
              </a:spcBef>
              <a:spcAft>
                <a:spcPts val="0"/>
              </a:spcAft>
              <a:buNone/>
              <a:defRPr>
                <a:latin typeface="Proxima Nova"/>
                <a:ea typeface="Proxima Nova"/>
                <a:cs typeface="Proxima Nova"/>
                <a:sym typeface="Proxima Nova"/>
              </a:defRPr>
            </a:lvl5pPr>
            <a:lvl6pPr lvl="5">
              <a:spcBef>
                <a:spcPts val="0"/>
              </a:spcBef>
              <a:spcAft>
                <a:spcPts val="0"/>
              </a:spcAft>
              <a:buNone/>
              <a:defRPr>
                <a:latin typeface="Proxima Nova"/>
                <a:ea typeface="Proxima Nova"/>
                <a:cs typeface="Proxima Nova"/>
                <a:sym typeface="Proxima Nova"/>
              </a:defRPr>
            </a:lvl6pPr>
            <a:lvl7pPr lvl="6">
              <a:spcBef>
                <a:spcPts val="0"/>
              </a:spcBef>
              <a:spcAft>
                <a:spcPts val="0"/>
              </a:spcAft>
              <a:buNone/>
              <a:defRPr>
                <a:latin typeface="Proxima Nova"/>
                <a:ea typeface="Proxima Nova"/>
                <a:cs typeface="Proxima Nova"/>
                <a:sym typeface="Proxima Nova"/>
              </a:defRPr>
            </a:lvl7pPr>
            <a:lvl8pPr lvl="7">
              <a:spcBef>
                <a:spcPts val="0"/>
              </a:spcBef>
              <a:spcAft>
                <a:spcPts val="0"/>
              </a:spcAft>
              <a:buNone/>
              <a:defRPr>
                <a:latin typeface="Proxima Nova"/>
                <a:ea typeface="Proxima Nova"/>
                <a:cs typeface="Proxima Nova"/>
                <a:sym typeface="Proxima Nova"/>
              </a:defRPr>
            </a:lvl8pPr>
            <a:lvl9pPr lvl="8">
              <a:spcBef>
                <a:spcPts val="0"/>
              </a:spcBef>
              <a:spcAft>
                <a:spcPts val="0"/>
              </a:spcAft>
              <a:buNone/>
              <a:defRPr>
                <a:latin typeface="Proxima Nova"/>
                <a:ea typeface="Proxima Nova"/>
                <a:cs typeface="Proxima Nova"/>
                <a:sym typeface="Proxima Nova"/>
              </a:defRPr>
            </a:lvl9pPr>
          </a:lstStyle>
          <a:p/>
        </p:txBody>
      </p:sp>
      <p:sp>
        <p:nvSpPr>
          <p:cNvPr id="21" name="Google Shape;21;p3"/>
          <p:cNvSpPr txBox="1"/>
          <p:nvPr>
            <p:ph idx="12" type="sldNum"/>
          </p:nvPr>
        </p:nvSpPr>
        <p:spPr>
          <a:xfrm>
            <a:off x="50" y="4673650"/>
            <a:ext cx="1559400" cy="393600"/>
          </a:xfrm>
          <a:prstGeom prst="rect">
            <a:avLst/>
          </a:prstGeom>
        </p:spPr>
        <p:txBody>
          <a:bodyPr anchorCtr="0" anchor="ctr" bIns="91425" lIns="91425" spcFirstLastPara="1" rIns="91425" wrap="square" tIns="91425">
            <a:noAutofit/>
          </a:bodyPr>
          <a:lstStyle>
            <a:lvl1pPr lvl="0" rtl="0" algn="r">
              <a:buNone/>
              <a:defRPr b="1" sz="1200">
                <a:solidFill>
                  <a:schemeClr val="dk1"/>
                </a:solidFill>
                <a:latin typeface="Proxima Nova"/>
                <a:ea typeface="Proxima Nova"/>
                <a:cs typeface="Proxima Nova"/>
                <a:sym typeface="Proxima Nova"/>
              </a:defRPr>
            </a:lvl1pPr>
            <a:lvl2pPr lvl="1" rtl="0" algn="r">
              <a:buNone/>
              <a:defRPr b="1" sz="1200">
                <a:solidFill>
                  <a:schemeClr val="dk1"/>
                </a:solidFill>
                <a:latin typeface="Proxima Nova"/>
                <a:ea typeface="Proxima Nova"/>
                <a:cs typeface="Proxima Nova"/>
                <a:sym typeface="Proxima Nova"/>
              </a:defRPr>
            </a:lvl2pPr>
            <a:lvl3pPr lvl="2" rtl="0" algn="r">
              <a:buNone/>
              <a:defRPr b="1" sz="1200">
                <a:solidFill>
                  <a:schemeClr val="dk1"/>
                </a:solidFill>
                <a:latin typeface="Proxima Nova"/>
                <a:ea typeface="Proxima Nova"/>
                <a:cs typeface="Proxima Nova"/>
                <a:sym typeface="Proxima Nova"/>
              </a:defRPr>
            </a:lvl3pPr>
            <a:lvl4pPr lvl="3" rtl="0" algn="r">
              <a:buNone/>
              <a:defRPr b="1" sz="1200">
                <a:solidFill>
                  <a:schemeClr val="dk1"/>
                </a:solidFill>
                <a:latin typeface="Proxima Nova"/>
                <a:ea typeface="Proxima Nova"/>
                <a:cs typeface="Proxima Nova"/>
                <a:sym typeface="Proxima Nova"/>
              </a:defRPr>
            </a:lvl4pPr>
            <a:lvl5pPr lvl="4" rtl="0" algn="r">
              <a:buNone/>
              <a:defRPr b="1" sz="1200">
                <a:solidFill>
                  <a:schemeClr val="dk1"/>
                </a:solidFill>
                <a:latin typeface="Proxima Nova"/>
                <a:ea typeface="Proxima Nova"/>
                <a:cs typeface="Proxima Nova"/>
                <a:sym typeface="Proxima Nova"/>
              </a:defRPr>
            </a:lvl5pPr>
            <a:lvl6pPr lvl="5" rtl="0" algn="r">
              <a:buNone/>
              <a:defRPr b="1" sz="1200">
                <a:solidFill>
                  <a:schemeClr val="dk1"/>
                </a:solidFill>
                <a:latin typeface="Proxima Nova"/>
                <a:ea typeface="Proxima Nova"/>
                <a:cs typeface="Proxima Nova"/>
                <a:sym typeface="Proxima Nova"/>
              </a:defRPr>
            </a:lvl6pPr>
            <a:lvl7pPr lvl="6" rtl="0" algn="r">
              <a:buNone/>
              <a:defRPr b="1" sz="1200">
                <a:solidFill>
                  <a:schemeClr val="dk1"/>
                </a:solidFill>
                <a:latin typeface="Proxima Nova"/>
                <a:ea typeface="Proxima Nova"/>
                <a:cs typeface="Proxima Nova"/>
                <a:sym typeface="Proxima Nova"/>
              </a:defRPr>
            </a:lvl7pPr>
            <a:lvl8pPr lvl="7" rtl="0" algn="r">
              <a:buNone/>
              <a:defRPr b="1" sz="1200">
                <a:solidFill>
                  <a:schemeClr val="dk1"/>
                </a:solidFill>
                <a:latin typeface="Proxima Nova"/>
                <a:ea typeface="Proxima Nova"/>
                <a:cs typeface="Proxima Nova"/>
                <a:sym typeface="Proxima Nova"/>
              </a:defRPr>
            </a:lvl8pPr>
            <a:lvl9pPr lvl="8" rtl="0" algn="r">
              <a:buNone/>
              <a:defRPr b="1" sz="1200">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r>
              <a:rPr lang="en"/>
              <a:t> • </a:t>
            </a:r>
            <a:r>
              <a:rPr lang="en">
                <a:solidFill>
                  <a:srgbClr val="3366FF"/>
                </a:solidFill>
              </a:rPr>
              <a:t>co</a:t>
            </a:r>
            <a:r>
              <a:rPr lang="en"/>
              <a:t>opcareers.org</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stion slide red">
  <p:cSld name="TITLE_1">
    <p:spTree>
      <p:nvGrpSpPr>
        <p:cNvPr id="22" name="Shape 22"/>
        <p:cNvGrpSpPr/>
        <p:nvPr/>
      </p:nvGrpSpPr>
      <p:grpSpPr>
        <a:xfrm>
          <a:off x="0" y="0"/>
          <a:ext cx="0" cy="0"/>
          <a:chOff x="0" y="0"/>
          <a:chExt cx="0" cy="0"/>
        </a:xfrm>
      </p:grpSpPr>
      <p:sp>
        <p:nvSpPr>
          <p:cNvPr id="23" name="Google Shape;23;p4"/>
          <p:cNvSpPr/>
          <p:nvPr/>
        </p:nvSpPr>
        <p:spPr>
          <a:xfrm>
            <a:off x="0" y="0"/>
            <a:ext cx="9144000" cy="5062800"/>
          </a:xfrm>
          <a:prstGeom prst="foldedCorner">
            <a:avLst>
              <a:gd fmla="val 26236" name="adj"/>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4"/>
          <p:cNvSpPr txBox="1"/>
          <p:nvPr>
            <p:ph type="ctrTitle"/>
          </p:nvPr>
        </p:nvSpPr>
        <p:spPr>
          <a:xfrm>
            <a:off x="685800" y="1583356"/>
            <a:ext cx="7772400" cy="21030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6000"/>
              <a:buFont typeface="Proxima Nova"/>
              <a:buNone/>
              <a:defRPr b="0" sz="6000">
                <a:solidFill>
                  <a:srgbClr val="FFFFFF"/>
                </a:solidFill>
                <a:latin typeface="Proxima Nova"/>
                <a:ea typeface="Proxima Nova"/>
                <a:cs typeface="Proxima Nova"/>
                <a:sym typeface="Proxima Nova"/>
              </a:defRPr>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p:txBody>
      </p:sp>
      <p:pic>
        <p:nvPicPr>
          <p:cNvPr id="25" name="Google Shape;25;p4"/>
          <p:cNvPicPr preferRelativeResize="0"/>
          <p:nvPr/>
        </p:nvPicPr>
        <p:blipFill>
          <a:blip r:embed="rId2">
            <a:alphaModFix/>
          </a:blip>
          <a:stretch>
            <a:fillRect/>
          </a:stretch>
        </p:blipFill>
        <p:spPr>
          <a:xfrm>
            <a:off x="8401052" y="4694021"/>
            <a:ext cx="675724" cy="313099"/>
          </a:xfrm>
          <a:prstGeom prst="rect">
            <a:avLst/>
          </a:prstGeom>
          <a:noFill/>
          <a:ln>
            <a:noFill/>
          </a:ln>
        </p:spPr>
      </p:pic>
      <p:cxnSp>
        <p:nvCxnSpPr>
          <p:cNvPr id="26" name="Google Shape;26;p4"/>
          <p:cNvCxnSpPr/>
          <p:nvPr/>
        </p:nvCxnSpPr>
        <p:spPr>
          <a:xfrm>
            <a:off x="0" y="5107925"/>
            <a:ext cx="9144000" cy="0"/>
          </a:xfrm>
          <a:prstGeom prst="straightConnector1">
            <a:avLst/>
          </a:prstGeom>
          <a:noFill/>
          <a:ln cap="flat" cmpd="sng" w="76200">
            <a:solidFill>
              <a:srgbClr val="434343"/>
            </a:solidFill>
            <a:prstDash val="solid"/>
            <a:round/>
            <a:headEnd len="med" w="med" type="none"/>
            <a:tailEnd len="med" w="med" type="none"/>
          </a:ln>
        </p:spPr>
      </p:cxnSp>
      <p:sp>
        <p:nvSpPr>
          <p:cNvPr id="27" name="Google Shape;27;p4"/>
          <p:cNvSpPr txBox="1"/>
          <p:nvPr>
            <p:ph idx="12" type="sldNum"/>
          </p:nvPr>
        </p:nvSpPr>
        <p:spPr>
          <a:xfrm>
            <a:off x="50" y="4673650"/>
            <a:ext cx="1559400" cy="393600"/>
          </a:xfrm>
          <a:prstGeom prst="rect">
            <a:avLst/>
          </a:prstGeom>
        </p:spPr>
        <p:txBody>
          <a:bodyPr anchorCtr="0" anchor="ctr" bIns="91425" lIns="91425" spcFirstLastPara="1" rIns="91425" wrap="square" tIns="91425">
            <a:noAutofit/>
          </a:bodyPr>
          <a:lstStyle>
            <a:lvl1pPr lvl="0" rtl="0" algn="r">
              <a:buNone/>
              <a:defRPr b="1" sz="1200">
                <a:solidFill>
                  <a:srgbClr val="000000"/>
                </a:solidFill>
                <a:latin typeface="Proxima Nova"/>
                <a:ea typeface="Proxima Nova"/>
                <a:cs typeface="Proxima Nova"/>
                <a:sym typeface="Proxima Nova"/>
              </a:defRPr>
            </a:lvl1pPr>
            <a:lvl2pPr lvl="1" rtl="0" algn="r">
              <a:buNone/>
              <a:defRPr b="1" sz="1200">
                <a:solidFill>
                  <a:srgbClr val="000000"/>
                </a:solidFill>
                <a:latin typeface="Proxima Nova"/>
                <a:ea typeface="Proxima Nova"/>
                <a:cs typeface="Proxima Nova"/>
                <a:sym typeface="Proxima Nova"/>
              </a:defRPr>
            </a:lvl2pPr>
            <a:lvl3pPr lvl="2" rtl="0" algn="r">
              <a:buNone/>
              <a:defRPr b="1" sz="1200">
                <a:solidFill>
                  <a:srgbClr val="000000"/>
                </a:solidFill>
                <a:latin typeface="Proxima Nova"/>
                <a:ea typeface="Proxima Nova"/>
                <a:cs typeface="Proxima Nova"/>
                <a:sym typeface="Proxima Nova"/>
              </a:defRPr>
            </a:lvl3pPr>
            <a:lvl4pPr lvl="3" rtl="0" algn="r">
              <a:buNone/>
              <a:defRPr b="1" sz="1200">
                <a:solidFill>
                  <a:srgbClr val="000000"/>
                </a:solidFill>
                <a:latin typeface="Proxima Nova"/>
                <a:ea typeface="Proxima Nova"/>
                <a:cs typeface="Proxima Nova"/>
                <a:sym typeface="Proxima Nova"/>
              </a:defRPr>
            </a:lvl4pPr>
            <a:lvl5pPr lvl="4" rtl="0" algn="r">
              <a:buNone/>
              <a:defRPr b="1" sz="1200">
                <a:solidFill>
                  <a:srgbClr val="000000"/>
                </a:solidFill>
                <a:latin typeface="Proxima Nova"/>
                <a:ea typeface="Proxima Nova"/>
                <a:cs typeface="Proxima Nova"/>
                <a:sym typeface="Proxima Nova"/>
              </a:defRPr>
            </a:lvl5pPr>
            <a:lvl6pPr lvl="5" rtl="0" algn="r">
              <a:buNone/>
              <a:defRPr b="1" sz="1200">
                <a:solidFill>
                  <a:srgbClr val="000000"/>
                </a:solidFill>
                <a:latin typeface="Proxima Nova"/>
                <a:ea typeface="Proxima Nova"/>
                <a:cs typeface="Proxima Nova"/>
                <a:sym typeface="Proxima Nova"/>
              </a:defRPr>
            </a:lvl6pPr>
            <a:lvl7pPr lvl="6" rtl="0" algn="r">
              <a:buNone/>
              <a:defRPr b="1" sz="1200">
                <a:solidFill>
                  <a:srgbClr val="000000"/>
                </a:solidFill>
                <a:latin typeface="Proxima Nova"/>
                <a:ea typeface="Proxima Nova"/>
                <a:cs typeface="Proxima Nova"/>
                <a:sym typeface="Proxima Nova"/>
              </a:defRPr>
            </a:lvl7pPr>
            <a:lvl8pPr lvl="7" rtl="0" algn="r">
              <a:buNone/>
              <a:defRPr b="1" sz="1200">
                <a:solidFill>
                  <a:srgbClr val="000000"/>
                </a:solidFill>
                <a:latin typeface="Proxima Nova"/>
                <a:ea typeface="Proxima Nova"/>
                <a:cs typeface="Proxima Nova"/>
                <a:sym typeface="Proxima Nova"/>
              </a:defRPr>
            </a:lvl8pPr>
            <a:lvl9pPr lvl="8" rtl="0" algn="r">
              <a:buNone/>
              <a:defRPr b="1" sz="1200">
                <a:solidFill>
                  <a:srgbClr val="000000"/>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r>
              <a:rPr lang="en"/>
              <a:t> • </a:t>
            </a:r>
            <a:r>
              <a:rPr lang="en">
                <a:solidFill>
                  <a:srgbClr val="FFFFFF"/>
                </a:solidFill>
              </a:rPr>
              <a:t>co</a:t>
            </a:r>
            <a:r>
              <a:rPr lang="en"/>
              <a:t>opcareers.org</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stion slide yellow">
  <p:cSld name="TITLE_1_1">
    <p:spTree>
      <p:nvGrpSpPr>
        <p:cNvPr id="28" name="Shape 28"/>
        <p:cNvGrpSpPr/>
        <p:nvPr/>
      </p:nvGrpSpPr>
      <p:grpSpPr>
        <a:xfrm>
          <a:off x="0" y="0"/>
          <a:ext cx="0" cy="0"/>
          <a:chOff x="0" y="0"/>
          <a:chExt cx="0" cy="0"/>
        </a:xfrm>
      </p:grpSpPr>
      <p:sp>
        <p:nvSpPr>
          <p:cNvPr id="29" name="Google Shape;29;p5"/>
          <p:cNvSpPr/>
          <p:nvPr/>
        </p:nvSpPr>
        <p:spPr>
          <a:xfrm>
            <a:off x="0" y="0"/>
            <a:ext cx="9144000" cy="5062800"/>
          </a:xfrm>
          <a:prstGeom prst="foldedCorner">
            <a:avLst>
              <a:gd fmla="val 26236" name="adj"/>
            </a:avLst>
          </a:prstGeom>
          <a:solidFill>
            <a:srgbClr val="FFCC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0" name="Google Shape;30;p5"/>
          <p:cNvPicPr preferRelativeResize="0"/>
          <p:nvPr/>
        </p:nvPicPr>
        <p:blipFill>
          <a:blip r:embed="rId2">
            <a:alphaModFix/>
          </a:blip>
          <a:stretch>
            <a:fillRect/>
          </a:stretch>
        </p:blipFill>
        <p:spPr>
          <a:xfrm>
            <a:off x="8401052" y="4694021"/>
            <a:ext cx="675724" cy="313099"/>
          </a:xfrm>
          <a:prstGeom prst="rect">
            <a:avLst/>
          </a:prstGeom>
          <a:noFill/>
          <a:ln>
            <a:noFill/>
          </a:ln>
        </p:spPr>
      </p:pic>
      <p:cxnSp>
        <p:nvCxnSpPr>
          <p:cNvPr id="31" name="Google Shape;31;p5"/>
          <p:cNvCxnSpPr/>
          <p:nvPr/>
        </p:nvCxnSpPr>
        <p:spPr>
          <a:xfrm>
            <a:off x="0" y="5107925"/>
            <a:ext cx="9144000" cy="0"/>
          </a:xfrm>
          <a:prstGeom prst="straightConnector1">
            <a:avLst/>
          </a:prstGeom>
          <a:noFill/>
          <a:ln cap="flat" cmpd="sng" w="76200">
            <a:solidFill>
              <a:srgbClr val="434343"/>
            </a:solidFill>
            <a:prstDash val="solid"/>
            <a:round/>
            <a:headEnd len="med" w="med" type="none"/>
            <a:tailEnd len="med" w="med" type="none"/>
          </a:ln>
        </p:spPr>
      </p:cxnSp>
      <p:sp>
        <p:nvSpPr>
          <p:cNvPr id="32" name="Google Shape;32;p5"/>
          <p:cNvSpPr txBox="1"/>
          <p:nvPr>
            <p:ph type="ctrTitle"/>
          </p:nvPr>
        </p:nvSpPr>
        <p:spPr>
          <a:xfrm>
            <a:off x="685800" y="1583356"/>
            <a:ext cx="7772400" cy="21030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6000"/>
              <a:buFont typeface="Proxima Nova"/>
              <a:buNone/>
              <a:defRPr b="0" sz="6000">
                <a:solidFill>
                  <a:srgbClr val="FFFFFF"/>
                </a:solidFill>
                <a:latin typeface="Proxima Nova"/>
                <a:ea typeface="Proxima Nova"/>
                <a:cs typeface="Proxima Nova"/>
                <a:sym typeface="Proxima Nova"/>
              </a:defRPr>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p:txBody>
      </p:sp>
      <p:sp>
        <p:nvSpPr>
          <p:cNvPr id="33" name="Google Shape;33;p5"/>
          <p:cNvSpPr txBox="1"/>
          <p:nvPr>
            <p:ph idx="12" type="sldNum"/>
          </p:nvPr>
        </p:nvSpPr>
        <p:spPr>
          <a:xfrm>
            <a:off x="50" y="4673650"/>
            <a:ext cx="1559400" cy="393600"/>
          </a:xfrm>
          <a:prstGeom prst="rect">
            <a:avLst/>
          </a:prstGeom>
        </p:spPr>
        <p:txBody>
          <a:bodyPr anchorCtr="0" anchor="ctr" bIns="91425" lIns="91425" spcFirstLastPara="1" rIns="91425" wrap="square" tIns="91425">
            <a:noAutofit/>
          </a:bodyPr>
          <a:lstStyle>
            <a:lvl1pPr lvl="0" rtl="0" algn="r">
              <a:buNone/>
              <a:defRPr b="1" sz="1200">
                <a:solidFill>
                  <a:srgbClr val="000000"/>
                </a:solidFill>
                <a:latin typeface="Proxima Nova"/>
                <a:ea typeface="Proxima Nova"/>
                <a:cs typeface="Proxima Nova"/>
                <a:sym typeface="Proxima Nova"/>
              </a:defRPr>
            </a:lvl1pPr>
            <a:lvl2pPr lvl="1" rtl="0" algn="r">
              <a:buNone/>
              <a:defRPr b="1" sz="1200">
                <a:solidFill>
                  <a:srgbClr val="000000"/>
                </a:solidFill>
                <a:latin typeface="Proxima Nova"/>
                <a:ea typeface="Proxima Nova"/>
                <a:cs typeface="Proxima Nova"/>
                <a:sym typeface="Proxima Nova"/>
              </a:defRPr>
            </a:lvl2pPr>
            <a:lvl3pPr lvl="2" rtl="0" algn="r">
              <a:buNone/>
              <a:defRPr b="1" sz="1200">
                <a:solidFill>
                  <a:srgbClr val="000000"/>
                </a:solidFill>
                <a:latin typeface="Proxima Nova"/>
                <a:ea typeface="Proxima Nova"/>
                <a:cs typeface="Proxima Nova"/>
                <a:sym typeface="Proxima Nova"/>
              </a:defRPr>
            </a:lvl3pPr>
            <a:lvl4pPr lvl="3" rtl="0" algn="r">
              <a:buNone/>
              <a:defRPr b="1" sz="1200">
                <a:solidFill>
                  <a:srgbClr val="000000"/>
                </a:solidFill>
                <a:latin typeface="Proxima Nova"/>
                <a:ea typeface="Proxima Nova"/>
                <a:cs typeface="Proxima Nova"/>
                <a:sym typeface="Proxima Nova"/>
              </a:defRPr>
            </a:lvl4pPr>
            <a:lvl5pPr lvl="4" rtl="0" algn="r">
              <a:buNone/>
              <a:defRPr b="1" sz="1200">
                <a:solidFill>
                  <a:srgbClr val="000000"/>
                </a:solidFill>
                <a:latin typeface="Proxima Nova"/>
                <a:ea typeface="Proxima Nova"/>
                <a:cs typeface="Proxima Nova"/>
                <a:sym typeface="Proxima Nova"/>
              </a:defRPr>
            </a:lvl5pPr>
            <a:lvl6pPr lvl="5" rtl="0" algn="r">
              <a:buNone/>
              <a:defRPr b="1" sz="1200">
                <a:solidFill>
                  <a:srgbClr val="000000"/>
                </a:solidFill>
                <a:latin typeface="Proxima Nova"/>
                <a:ea typeface="Proxima Nova"/>
                <a:cs typeface="Proxima Nova"/>
                <a:sym typeface="Proxima Nova"/>
              </a:defRPr>
            </a:lvl6pPr>
            <a:lvl7pPr lvl="6" rtl="0" algn="r">
              <a:buNone/>
              <a:defRPr b="1" sz="1200">
                <a:solidFill>
                  <a:srgbClr val="000000"/>
                </a:solidFill>
                <a:latin typeface="Proxima Nova"/>
                <a:ea typeface="Proxima Nova"/>
                <a:cs typeface="Proxima Nova"/>
                <a:sym typeface="Proxima Nova"/>
              </a:defRPr>
            </a:lvl7pPr>
            <a:lvl8pPr lvl="7" rtl="0" algn="r">
              <a:buNone/>
              <a:defRPr b="1" sz="1200">
                <a:solidFill>
                  <a:srgbClr val="000000"/>
                </a:solidFill>
                <a:latin typeface="Proxima Nova"/>
                <a:ea typeface="Proxima Nova"/>
                <a:cs typeface="Proxima Nova"/>
                <a:sym typeface="Proxima Nova"/>
              </a:defRPr>
            </a:lvl8pPr>
            <a:lvl9pPr lvl="8" rtl="0" algn="r">
              <a:buNone/>
              <a:defRPr b="1" sz="1200">
                <a:solidFill>
                  <a:srgbClr val="000000"/>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r>
              <a:rPr lang="en"/>
              <a:t> • </a:t>
            </a:r>
            <a:r>
              <a:rPr lang="en">
                <a:solidFill>
                  <a:srgbClr val="FFFFFF"/>
                </a:solidFill>
              </a:rPr>
              <a:t>co</a:t>
            </a:r>
            <a:r>
              <a:rPr lang="en"/>
              <a:t>opcareers.org</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stion slide green">
  <p:cSld name="TITLE_1_1_1">
    <p:spTree>
      <p:nvGrpSpPr>
        <p:cNvPr id="34" name="Shape 34"/>
        <p:cNvGrpSpPr/>
        <p:nvPr/>
      </p:nvGrpSpPr>
      <p:grpSpPr>
        <a:xfrm>
          <a:off x="0" y="0"/>
          <a:ext cx="0" cy="0"/>
          <a:chOff x="0" y="0"/>
          <a:chExt cx="0" cy="0"/>
        </a:xfrm>
      </p:grpSpPr>
      <p:sp>
        <p:nvSpPr>
          <p:cNvPr id="35" name="Google Shape;35;p6"/>
          <p:cNvSpPr/>
          <p:nvPr/>
        </p:nvSpPr>
        <p:spPr>
          <a:xfrm>
            <a:off x="0" y="0"/>
            <a:ext cx="9144000" cy="5062800"/>
          </a:xfrm>
          <a:prstGeom prst="foldedCorner">
            <a:avLst>
              <a:gd fmla="val 26236" name="adj"/>
            </a:avLst>
          </a:prstGeom>
          <a:solidFill>
            <a:srgbClr val="00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6" name="Google Shape;36;p6"/>
          <p:cNvPicPr preferRelativeResize="0"/>
          <p:nvPr/>
        </p:nvPicPr>
        <p:blipFill>
          <a:blip r:embed="rId2">
            <a:alphaModFix/>
          </a:blip>
          <a:stretch>
            <a:fillRect/>
          </a:stretch>
        </p:blipFill>
        <p:spPr>
          <a:xfrm>
            <a:off x="8401052" y="4694021"/>
            <a:ext cx="675724" cy="313099"/>
          </a:xfrm>
          <a:prstGeom prst="rect">
            <a:avLst/>
          </a:prstGeom>
          <a:noFill/>
          <a:ln>
            <a:noFill/>
          </a:ln>
        </p:spPr>
      </p:pic>
      <p:cxnSp>
        <p:nvCxnSpPr>
          <p:cNvPr id="37" name="Google Shape;37;p6"/>
          <p:cNvCxnSpPr/>
          <p:nvPr/>
        </p:nvCxnSpPr>
        <p:spPr>
          <a:xfrm>
            <a:off x="0" y="5107925"/>
            <a:ext cx="9144000" cy="0"/>
          </a:xfrm>
          <a:prstGeom prst="straightConnector1">
            <a:avLst/>
          </a:prstGeom>
          <a:noFill/>
          <a:ln cap="flat" cmpd="sng" w="76200">
            <a:solidFill>
              <a:srgbClr val="434343"/>
            </a:solidFill>
            <a:prstDash val="solid"/>
            <a:round/>
            <a:headEnd len="med" w="med" type="none"/>
            <a:tailEnd len="med" w="med" type="none"/>
          </a:ln>
        </p:spPr>
      </p:cxnSp>
      <p:sp>
        <p:nvSpPr>
          <p:cNvPr id="38" name="Google Shape;38;p6"/>
          <p:cNvSpPr txBox="1"/>
          <p:nvPr>
            <p:ph type="ctrTitle"/>
          </p:nvPr>
        </p:nvSpPr>
        <p:spPr>
          <a:xfrm>
            <a:off x="685800" y="1583356"/>
            <a:ext cx="7772400" cy="21030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6000"/>
              <a:buFont typeface="Proxima Nova"/>
              <a:buNone/>
              <a:defRPr b="0" sz="6000">
                <a:solidFill>
                  <a:srgbClr val="FFFFFF"/>
                </a:solidFill>
                <a:latin typeface="Proxima Nova"/>
                <a:ea typeface="Proxima Nova"/>
                <a:cs typeface="Proxima Nova"/>
                <a:sym typeface="Proxima Nova"/>
              </a:defRPr>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p:txBody>
      </p:sp>
      <p:sp>
        <p:nvSpPr>
          <p:cNvPr id="39" name="Google Shape;39;p6"/>
          <p:cNvSpPr txBox="1"/>
          <p:nvPr>
            <p:ph idx="12" type="sldNum"/>
          </p:nvPr>
        </p:nvSpPr>
        <p:spPr>
          <a:xfrm>
            <a:off x="50" y="4673650"/>
            <a:ext cx="1559400" cy="393600"/>
          </a:xfrm>
          <a:prstGeom prst="rect">
            <a:avLst/>
          </a:prstGeom>
        </p:spPr>
        <p:txBody>
          <a:bodyPr anchorCtr="0" anchor="ctr" bIns="91425" lIns="91425" spcFirstLastPara="1" rIns="91425" wrap="square" tIns="91425">
            <a:noAutofit/>
          </a:bodyPr>
          <a:lstStyle>
            <a:lvl1pPr lvl="0" rtl="0" algn="r">
              <a:buNone/>
              <a:defRPr b="1" sz="1200">
                <a:solidFill>
                  <a:srgbClr val="000000"/>
                </a:solidFill>
                <a:latin typeface="Proxima Nova"/>
                <a:ea typeface="Proxima Nova"/>
                <a:cs typeface="Proxima Nova"/>
                <a:sym typeface="Proxima Nova"/>
              </a:defRPr>
            </a:lvl1pPr>
            <a:lvl2pPr lvl="1" rtl="0" algn="r">
              <a:buNone/>
              <a:defRPr b="1" sz="1200">
                <a:solidFill>
                  <a:srgbClr val="000000"/>
                </a:solidFill>
                <a:latin typeface="Proxima Nova"/>
                <a:ea typeface="Proxima Nova"/>
                <a:cs typeface="Proxima Nova"/>
                <a:sym typeface="Proxima Nova"/>
              </a:defRPr>
            </a:lvl2pPr>
            <a:lvl3pPr lvl="2" rtl="0" algn="r">
              <a:buNone/>
              <a:defRPr b="1" sz="1200">
                <a:solidFill>
                  <a:srgbClr val="000000"/>
                </a:solidFill>
                <a:latin typeface="Proxima Nova"/>
                <a:ea typeface="Proxima Nova"/>
                <a:cs typeface="Proxima Nova"/>
                <a:sym typeface="Proxima Nova"/>
              </a:defRPr>
            </a:lvl3pPr>
            <a:lvl4pPr lvl="3" rtl="0" algn="r">
              <a:buNone/>
              <a:defRPr b="1" sz="1200">
                <a:solidFill>
                  <a:srgbClr val="000000"/>
                </a:solidFill>
                <a:latin typeface="Proxima Nova"/>
                <a:ea typeface="Proxima Nova"/>
                <a:cs typeface="Proxima Nova"/>
                <a:sym typeface="Proxima Nova"/>
              </a:defRPr>
            </a:lvl4pPr>
            <a:lvl5pPr lvl="4" rtl="0" algn="r">
              <a:buNone/>
              <a:defRPr b="1" sz="1200">
                <a:solidFill>
                  <a:srgbClr val="000000"/>
                </a:solidFill>
                <a:latin typeface="Proxima Nova"/>
                <a:ea typeface="Proxima Nova"/>
                <a:cs typeface="Proxima Nova"/>
                <a:sym typeface="Proxima Nova"/>
              </a:defRPr>
            </a:lvl5pPr>
            <a:lvl6pPr lvl="5" rtl="0" algn="r">
              <a:buNone/>
              <a:defRPr b="1" sz="1200">
                <a:solidFill>
                  <a:srgbClr val="000000"/>
                </a:solidFill>
                <a:latin typeface="Proxima Nova"/>
                <a:ea typeface="Proxima Nova"/>
                <a:cs typeface="Proxima Nova"/>
                <a:sym typeface="Proxima Nova"/>
              </a:defRPr>
            </a:lvl6pPr>
            <a:lvl7pPr lvl="6" rtl="0" algn="r">
              <a:buNone/>
              <a:defRPr b="1" sz="1200">
                <a:solidFill>
                  <a:srgbClr val="000000"/>
                </a:solidFill>
                <a:latin typeface="Proxima Nova"/>
                <a:ea typeface="Proxima Nova"/>
                <a:cs typeface="Proxima Nova"/>
                <a:sym typeface="Proxima Nova"/>
              </a:defRPr>
            </a:lvl7pPr>
            <a:lvl8pPr lvl="7" rtl="0" algn="r">
              <a:buNone/>
              <a:defRPr b="1" sz="1200">
                <a:solidFill>
                  <a:srgbClr val="000000"/>
                </a:solidFill>
                <a:latin typeface="Proxima Nova"/>
                <a:ea typeface="Proxima Nova"/>
                <a:cs typeface="Proxima Nova"/>
                <a:sym typeface="Proxima Nova"/>
              </a:defRPr>
            </a:lvl8pPr>
            <a:lvl9pPr lvl="8" rtl="0" algn="r">
              <a:buNone/>
              <a:defRPr b="1" sz="1200">
                <a:solidFill>
                  <a:srgbClr val="000000"/>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r>
              <a:rPr lang="en"/>
              <a:t> • </a:t>
            </a:r>
            <a:r>
              <a:rPr lang="en">
                <a:solidFill>
                  <a:srgbClr val="FFFFFF"/>
                </a:solidFill>
              </a:rPr>
              <a:t>co</a:t>
            </a:r>
            <a:r>
              <a:rPr lang="en"/>
              <a:t>opcareers.org</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stion slide blue">
  <p:cSld name="TITLE_1_1_1_1">
    <p:spTree>
      <p:nvGrpSpPr>
        <p:cNvPr id="40" name="Shape 40"/>
        <p:cNvGrpSpPr/>
        <p:nvPr/>
      </p:nvGrpSpPr>
      <p:grpSpPr>
        <a:xfrm>
          <a:off x="0" y="0"/>
          <a:ext cx="0" cy="0"/>
          <a:chOff x="0" y="0"/>
          <a:chExt cx="0" cy="0"/>
        </a:xfrm>
      </p:grpSpPr>
      <p:sp>
        <p:nvSpPr>
          <p:cNvPr id="41" name="Google Shape;41;p7"/>
          <p:cNvSpPr/>
          <p:nvPr/>
        </p:nvSpPr>
        <p:spPr>
          <a:xfrm>
            <a:off x="0" y="0"/>
            <a:ext cx="9144000" cy="5062800"/>
          </a:xfrm>
          <a:prstGeom prst="foldedCorner">
            <a:avLst>
              <a:gd fmla="val 26236" name="adj"/>
            </a:avLst>
          </a:prstGeom>
          <a:solidFill>
            <a:srgbClr val="3366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2" name="Google Shape;42;p7"/>
          <p:cNvPicPr preferRelativeResize="0"/>
          <p:nvPr/>
        </p:nvPicPr>
        <p:blipFill>
          <a:blip r:embed="rId2">
            <a:alphaModFix/>
          </a:blip>
          <a:stretch>
            <a:fillRect/>
          </a:stretch>
        </p:blipFill>
        <p:spPr>
          <a:xfrm>
            <a:off x="8401052" y="4694021"/>
            <a:ext cx="675724" cy="313099"/>
          </a:xfrm>
          <a:prstGeom prst="rect">
            <a:avLst/>
          </a:prstGeom>
          <a:noFill/>
          <a:ln>
            <a:noFill/>
          </a:ln>
        </p:spPr>
      </p:pic>
      <p:cxnSp>
        <p:nvCxnSpPr>
          <p:cNvPr id="43" name="Google Shape;43;p7"/>
          <p:cNvCxnSpPr/>
          <p:nvPr/>
        </p:nvCxnSpPr>
        <p:spPr>
          <a:xfrm>
            <a:off x="0" y="5107925"/>
            <a:ext cx="9144000" cy="0"/>
          </a:xfrm>
          <a:prstGeom prst="straightConnector1">
            <a:avLst/>
          </a:prstGeom>
          <a:noFill/>
          <a:ln cap="flat" cmpd="sng" w="76200">
            <a:solidFill>
              <a:srgbClr val="434343"/>
            </a:solidFill>
            <a:prstDash val="solid"/>
            <a:round/>
            <a:headEnd len="med" w="med" type="none"/>
            <a:tailEnd len="med" w="med" type="none"/>
          </a:ln>
        </p:spPr>
      </p:cxnSp>
      <p:sp>
        <p:nvSpPr>
          <p:cNvPr id="44" name="Google Shape;44;p7"/>
          <p:cNvSpPr txBox="1"/>
          <p:nvPr>
            <p:ph type="ctrTitle"/>
          </p:nvPr>
        </p:nvSpPr>
        <p:spPr>
          <a:xfrm>
            <a:off x="685800" y="1583356"/>
            <a:ext cx="7772400" cy="21030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6000"/>
              <a:buFont typeface="Proxima Nova"/>
              <a:buNone/>
              <a:defRPr b="0" sz="6000">
                <a:solidFill>
                  <a:srgbClr val="FFFFFF"/>
                </a:solidFill>
                <a:latin typeface="Proxima Nova"/>
                <a:ea typeface="Proxima Nova"/>
                <a:cs typeface="Proxima Nova"/>
                <a:sym typeface="Proxima Nova"/>
              </a:defRPr>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p:txBody>
      </p:sp>
      <p:sp>
        <p:nvSpPr>
          <p:cNvPr id="45" name="Google Shape;45;p7"/>
          <p:cNvSpPr txBox="1"/>
          <p:nvPr>
            <p:ph idx="12" type="sldNum"/>
          </p:nvPr>
        </p:nvSpPr>
        <p:spPr>
          <a:xfrm>
            <a:off x="50" y="4673650"/>
            <a:ext cx="1559400" cy="393600"/>
          </a:xfrm>
          <a:prstGeom prst="rect">
            <a:avLst/>
          </a:prstGeom>
        </p:spPr>
        <p:txBody>
          <a:bodyPr anchorCtr="0" anchor="ctr" bIns="91425" lIns="91425" spcFirstLastPara="1" rIns="91425" wrap="square" tIns="91425">
            <a:noAutofit/>
          </a:bodyPr>
          <a:lstStyle>
            <a:lvl1pPr lvl="0" rtl="0" algn="r">
              <a:buNone/>
              <a:defRPr b="1" sz="1200">
                <a:solidFill>
                  <a:srgbClr val="000000"/>
                </a:solidFill>
                <a:latin typeface="Proxima Nova"/>
                <a:ea typeface="Proxima Nova"/>
                <a:cs typeface="Proxima Nova"/>
                <a:sym typeface="Proxima Nova"/>
              </a:defRPr>
            </a:lvl1pPr>
            <a:lvl2pPr lvl="1" rtl="0" algn="r">
              <a:buNone/>
              <a:defRPr b="1" sz="1200">
                <a:solidFill>
                  <a:srgbClr val="000000"/>
                </a:solidFill>
                <a:latin typeface="Proxima Nova"/>
                <a:ea typeface="Proxima Nova"/>
                <a:cs typeface="Proxima Nova"/>
                <a:sym typeface="Proxima Nova"/>
              </a:defRPr>
            </a:lvl2pPr>
            <a:lvl3pPr lvl="2" rtl="0" algn="r">
              <a:buNone/>
              <a:defRPr b="1" sz="1200">
                <a:solidFill>
                  <a:srgbClr val="000000"/>
                </a:solidFill>
                <a:latin typeface="Proxima Nova"/>
                <a:ea typeface="Proxima Nova"/>
                <a:cs typeface="Proxima Nova"/>
                <a:sym typeface="Proxima Nova"/>
              </a:defRPr>
            </a:lvl3pPr>
            <a:lvl4pPr lvl="3" rtl="0" algn="r">
              <a:buNone/>
              <a:defRPr b="1" sz="1200">
                <a:solidFill>
                  <a:srgbClr val="000000"/>
                </a:solidFill>
                <a:latin typeface="Proxima Nova"/>
                <a:ea typeface="Proxima Nova"/>
                <a:cs typeface="Proxima Nova"/>
                <a:sym typeface="Proxima Nova"/>
              </a:defRPr>
            </a:lvl4pPr>
            <a:lvl5pPr lvl="4" rtl="0" algn="r">
              <a:buNone/>
              <a:defRPr b="1" sz="1200">
                <a:solidFill>
                  <a:srgbClr val="000000"/>
                </a:solidFill>
                <a:latin typeface="Proxima Nova"/>
                <a:ea typeface="Proxima Nova"/>
                <a:cs typeface="Proxima Nova"/>
                <a:sym typeface="Proxima Nova"/>
              </a:defRPr>
            </a:lvl5pPr>
            <a:lvl6pPr lvl="5" rtl="0" algn="r">
              <a:buNone/>
              <a:defRPr b="1" sz="1200">
                <a:solidFill>
                  <a:srgbClr val="000000"/>
                </a:solidFill>
                <a:latin typeface="Proxima Nova"/>
                <a:ea typeface="Proxima Nova"/>
                <a:cs typeface="Proxima Nova"/>
                <a:sym typeface="Proxima Nova"/>
              </a:defRPr>
            </a:lvl6pPr>
            <a:lvl7pPr lvl="6" rtl="0" algn="r">
              <a:buNone/>
              <a:defRPr b="1" sz="1200">
                <a:solidFill>
                  <a:srgbClr val="000000"/>
                </a:solidFill>
                <a:latin typeface="Proxima Nova"/>
                <a:ea typeface="Proxima Nova"/>
                <a:cs typeface="Proxima Nova"/>
                <a:sym typeface="Proxima Nova"/>
              </a:defRPr>
            </a:lvl7pPr>
            <a:lvl8pPr lvl="7" rtl="0" algn="r">
              <a:buNone/>
              <a:defRPr b="1" sz="1200">
                <a:solidFill>
                  <a:srgbClr val="000000"/>
                </a:solidFill>
                <a:latin typeface="Proxima Nova"/>
                <a:ea typeface="Proxima Nova"/>
                <a:cs typeface="Proxima Nova"/>
                <a:sym typeface="Proxima Nova"/>
              </a:defRPr>
            </a:lvl8pPr>
            <a:lvl9pPr lvl="8" rtl="0" algn="r">
              <a:buNone/>
              <a:defRPr b="1" sz="1200">
                <a:solidFill>
                  <a:srgbClr val="000000"/>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r>
              <a:rPr lang="en"/>
              <a:t> • </a:t>
            </a:r>
            <a:r>
              <a:rPr lang="en">
                <a:solidFill>
                  <a:srgbClr val="FFFFFF"/>
                </a:solidFill>
              </a:rPr>
              <a:t>co</a:t>
            </a:r>
            <a:r>
              <a:rPr lang="en"/>
              <a:t>opcareers.org</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stion slide purple">
  <p:cSld name="TITLE_1_1_1_1_1">
    <p:spTree>
      <p:nvGrpSpPr>
        <p:cNvPr id="46" name="Shape 46"/>
        <p:cNvGrpSpPr/>
        <p:nvPr/>
      </p:nvGrpSpPr>
      <p:grpSpPr>
        <a:xfrm>
          <a:off x="0" y="0"/>
          <a:ext cx="0" cy="0"/>
          <a:chOff x="0" y="0"/>
          <a:chExt cx="0" cy="0"/>
        </a:xfrm>
      </p:grpSpPr>
      <p:sp>
        <p:nvSpPr>
          <p:cNvPr id="47" name="Google Shape;47;p8"/>
          <p:cNvSpPr/>
          <p:nvPr/>
        </p:nvSpPr>
        <p:spPr>
          <a:xfrm>
            <a:off x="0" y="0"/>
            <a:ext cx="9144000" cy="5062800"/>
          </a:xfrm>
          <a:prstGeom prst="foldedCorner">
            <a:avLst>
              <a:gd fmla="val 26236" name="adj"/>
            </a:avLst>
          </a:prstGeom>
          <a:solidFill>
            <a:srgbClr val="990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8" name="Google Shape;48;p8"/>
          <p:cNvPicPr preferRelativeResize="0"/>
          <p:nvPr/>
        </p:nvPicPr>
        <p:blipFill>
          <a:blip r:embed="rId2">
            <a:alphaModFix/>
          </a:blip>
          <a:stretch>
            <a:fillRect/>
          </a:stretch>
        </p:blipFill>
        <p:spPr>
          <a:xfrm>
            <a:off x="8401052" y="4694021"/>
            <a:ext cx="675724" cy="313099"/>
          </a:xfrm>
          <a:prstGeom prst="rect">
            <a:avLst/>
          </a:prstGeom>
          <a:noFill/>
          <a:ln>
            <a:noFill/>
          </a:ln>
        </p:spPr>
      </p:pic>
      <p:cxnSp>
        <p:nvCxnSpPr>
          <p:cNvPr id="49" name="Google Shape;49;p8"/>
          <p:cNvCxnSpPr/>
          <p:nvPr/>
        </p:nvCxnSpPr>
        <p:spPr>
          <a:xfrm>
            <a:off x="0" y="5107925"/>
            <a:ext cx="9144000" cy="0"/>
          </a:xfrm>
          <a:prstGeom prst="straightConnector1">
            <a:avLst/>
          </a:prstGeom>
          <a:noFill/>
          <a:ln cap="flat" cmpd="sng" w="76200">
            <a:solidFill>
              <a:srgbClr val="434343"/>
            </a:solidFill>
            <a:prstDash val="solid"/>
            <a:round/>
            <a:headEnd len="med" w="med" type="none"/>
            <a:tailEnd len="med" w="med" type="none"/>
          </a:ln>
        </p:spPr>
      </p:cxnSp>
      <p:sp>
        <p:nvSpPr>
          <p:cNvPr id="50" name="Google Shape;50;p8"/>
          <p:cNvSpPr txBox="1"/>
          <p:nvPr>
            <p:ph type="ctrTitle"/>
          </p:nvPr>
        </p:nvSpPr>
        <p:spPr>
          <a:xfrm>
            <a:off x="685800" y="1583356"/>
            <a:ext cx="7772400" cy="21030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6000"/>
              <a:buFont typeface="Proxima Nova"/>
              <a:buNone/>
              <a:defRPr b="0" sz="6000">
                <a:solidFill>
                  <a:srgbClr val="FFFFFF"/>
                </a:solidFill>
                <a:latin typeface="Proxima Nova"/>
                <a:ea typeface="Proxima Nova"/>
                <a:cs typeface="Proxima Nova"/>
                <a:sym typeface="Proxima Nova"/>
              </a:defRPr>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p:txBody>
      </p:sp>
      <p:sp>
        <p:nvSpPr>
          <p:cNvPr id="51" name="Google Shape;51;p8"/>
          <p:cNvSpPr txBox="1"/>
          <p:nvPr>
            <p:ph idx="12" type="sldNum"/>
          </p:nvPr>
        </p:nvSpPr>
        <p:spPr>
          <a:xfrm>
            <a:off x="50" y="4673650"/>
            <a:ext cx="1559400" cy="393600"/>
          </a:xfrm>
          <a:prstGeom prst="rect">
            <a:avLst/>
          </a:prstGeom>
        </p:spPr>
        <p:txBody>
          <a:bodyPr anchorCtr="0" anchor="ctr" bIns="91425" lIns="91425" spcFirstLastPara="1" rIns="91425" wrap="square" tIns="91425">
            <a:noAutofit/>
          </a:bodyPr>
          <a:lstStyle>
            <a:lvl1pPr lvl="0" rtl="0" algn="r">
              <a:buNone/>
              <a:defRPr b="1" sz="1200">
                <a:solidFill>
                  <a:srgbClr val="000000"/>
                </a:solidFill>
                <a:latin typeface="Proxima Nova"/>
                <a:ea typeface="Proxima Nova"/>
                <a:cs typeface="Proxima Nova"/>
                <a:sym typeface="Proxima Nova"/>
              </a:defRPr>
            </a:lvl1pPr>
            <a:lvl2pPr lvl="1" rtl="0" algn="r">
              <a:buNone/>
              <a:defRPr b="1" sz="1200">
                <a:solidFill>
                  <a:srgbClr val="000000"/>
                </a:solidFill>
                <a:latin typeface="Proxima Nova"/>
                <a:ea typeface="Proxima Nova"/>
                <a:cs typeface="Proxima Nova"/>
                <a:sym typeface="Proxima Nova"/>
              </a:defRPr>
            </a:lvl2pPr>
            <a:lvl3pPr lvl="2" rtl="0" algn="r">
              <a:buNone/>
              <a:defRPr b="1" sz="1200">
                <a:solidFill>
                  <a:srgbClr val="000000"/>
                </a:solidFill>
                <a:latin typeface="Proxima Nova"/>
                <a:ea typeface="Proxima Nova"/>
                <a:cs typeface="Proxima Nova"/>
                <a:sym typeface="Proxima Nova"/>
              </a:defRPr>
            </a:lvl3pPr>
            <a:lvl4pPr lvl="3" rtl="0" algn="r">
              <a:buNone/>
              <a:defRPr b="1" sz="1200">
                <a:solidFill>
                  <a:srgbClr val="000000"/>
                </a:solidFill>
                <a:latin typeface="Proxima Nova"/>
                <a:ea typeface="Proxima Nova"/>
                <a:cs typeface="Proxima Nova"/>
                <a:sym typeface="Proxima Nova"/>
              </a:defRPr>
            </a:lvl4pPr>
            <a:lvl5pPr lvl="4" rtl="0" algn="r">
              <a:buNone/>
              <a:defRPr b="1" sz="1200">
                <a:solidFill>
                  <a:srgbClr val="000000"/>
                </a:solidFill>
                <a:latin typeface="Proxima Nova"/>
                <a:ea typeface="Proxima Nova"/>
                <a:cs typeface="Proxima Nova"/>
                <a:sym typeface="Proxima Nova"/>
              </a:defRPr>
            </a:lvl5pPr>
            <a:lvl6pPr lvl="5" rtl="0" algn="r">
              <a:buNone/>
              <a:defRPr b="1" sz="1200">
                <a:solidFill>
                  <a:srgbClr val="000000"/>
                </a:solidFill>
                <a:latin typeface="Proxima Nova"/>
                <a:ea typeface="Proxima Nova"/>
                <a:cs typeface="Proxima Nova"/>
                <a:sym typeface="Proxima Nova"/>
              </a:defRPr>
            </a:lvl6pPr>
            <a:lvl7pPr lvl="6" rtl="0" algn="r">
              <a:buNone/>
              <a:defRPr b="1" sz="1200">
                <a:solidFill>
                  <a:srgbClr val="000000"/>
                </a:solidFill>
                <a:latin typeface="Proxima Nova"/>
                <a:ea typeface="Proxima Nova"/>
                <a:cs typeface="Proxima Nova"/>
                <a:sym typeface="Proxima Nova"/>
              </a:defRPr>
            </a:lvl7pPr>
            <a:lvl8pPr lvl="7" rtl="0" algn="r">
              <a:buNone/>
              <a:defRPr b="1" sz="1200">
                <a:solidFill>
                  <a:srgbClr val="000000"/>
                </a:solidFill>
                <a:latin typeface="Proxima Nova"/>
                <a:ea typeface="Proxima Nova"/>
                <a:cs typeface="Proxima Nova"/>
                <a:sym typeface="Proxima Nova"/>
              </a:defRPr>
            </a:lvl8pPr>
            <a:lvl9pPr lvl="8" rtl="0" algn="r">
              <a:buNone/>
              <a:defRPr b="1" sz="1200">
                <a:solidFill>
                  <a:srgbClr val="000000"/>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r>
              <a:rPr lang="en"/>
              <a:t> • </a:t>
            </a:r>
            <a:r>
              <a:rPr lang="en">
                <a:solidFill>
                  <a:srgbClr val="FFFFFF"/>
                </a:solidFill>
              </a:rPr>
              <a:t>co</a:t>
            </a:r>
            <a:r>
              <a:rPr lang="en"/>
              <a:t>opcareers.org</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52" name="Shape 52"/>
        <p:cNvGrpSpPr/>
        <p:nvPr/>
      </p:nvGrpSpPr>
      <p:grpSpPr>
        <a:xfrm>
          <a:off x="0" y="0"/>
          <a:ext cx="0" cy="0"/>
          <a:chOff x="0" y="0"/>
          <a:chExt cx="0" cy="0"/>
        </a:xfrm>
      </p:grpSpPr>
      <p:sp>
        <p:nvSpPr>
          <p:cNvPr id="53" name="Google Shape;53;p9"/>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lvl1pPr lvl="0" rtl="0">
              <a:spcBef>
                <a:spcPts val="0"/>
              </a:spcBef>
              <a:spcAft>
                <a:spcPts val="0"/>
              </a:spcAft>
              <a:buSzPts val="3600"/>
              <a:buFont typeface="Proxima Nova"/>
              <a:buNone/>
              <a:defRPr>
                <a:latin typeface="Proxima Nova"/>
                <a:ea typeface="Proxima Nova"/>
                <a:cs typeface="Proxima Nova"/>
                <a:sym typeface="Proxima Nova"/>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54" name="Google Shape;54;p9"/>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lvl1pPr indent="-381000" lvl="0" marL="457200" rtl="0">
              <a:spcBef>
                <a:spcPts val="600"/>
              </a:spcBef>
              <a:spcAft>
                <a:spcPts val="0"/>
              </a:spcAft>
              <a:buSzPts val="2400"/>
              <a:buFont typeface="Proxima Nova"/>
              <a:buChar char="●"/>
              <a:defRPr>
                <a:latin typeface="Proxima Nova"/>
                <a:ea typeface="Proxima Nova"/>
                <a:cs typeface="Proxima Nova"/>
                <a:sym typeface="Proxima Nova"/>
              </a:defRPr>
            </a:lvl1pPr>
            <a:lvl2pPr indent="-381000" lvl="1" marL="914400" rtl="0">
              <a:spcBef>
                <a:spcPts val="0"/>
              </a:spcBef>
              <a:spcAft>
                <a:spcPts val="0"/>
              </a:spcAft>
              <a:buSzPts val="2400"/>
              <a:buFont typeface="Proxima Nova"/>
              <a:buChar char="○"/>
              <a:defRPr>
                <a:latin typeface="Proxima Nova"/>
                <a:ea typeface="Proxima Nova"/>
                <a:cs typeface="Proxima Nova"/>
                <a:sym typeface="Proxima Nova"/>
              </a:defRPr>
            </a:lvl2pPr>
            <a:lvl3pPr indent="-342900" lvl="2" marL="1371600" rtl="0">
              <a:spcBef>
                <a:spcPts val="0"/>
              </a:spcBef>
              <a:spcAft>
                <a:spcPts val="0"/>
              </a:spcAft>
              <a:buSzPts val="1800"/>
              <a:buFont typeface="Proxima Nova"/>
              <a:buChar char="■"/>
              <a:defRPr>
                <a:latin typeface="Proxima Nova"/>
                <a:ea typeface="Proxima Nova"/>
                <a:cs typeface="Proxima Nova"/>
                <a:sym typeface="Proxima Nova"/>
              </a:defRPr>
            </a:lvl3pPr>
            <a:lvl4pPr indent="-342900" lvl="3" marL="1828800" rtl="0">
              <a:spcBef>
                <a:spcPts val="0"/>
              </a:spcBef>
              <a:spcAft>
                <a:spcPts val="0"/>
              </a:spcAft>
              <a:buSzPts val="1800"/>
              <a:buFont typeface="Proxima Nova"/>
              <a:buChar char="●"/>
              <a:defRPr>
                <a:latin typeface="Proxima Nova"/>
                <a:ea typeface="Proxima Nova"/>
                <a:cs typeface="Proxima Nova"/>
                <a:sym typeface="Proxima Nova"/>
              </a:defRPr>
            </a:lvl4pPr>
            <a:lvl5pPr indent="-342900" lvl="4" marL="2286000" rtl="0">
              <a:spcBef>
                <a:spcPts val="0"/>
              </a:spcBef>
              <a:spcAft>
                <a:spcPts val="0"/>
              </a:spcAft>
              <a:buSzPts val="1800"/>
              <a:buFont typeface="Proxima Nova"/>
              <a:buChar char="○"/>
              <a:defRPr>
                <a:latin typeface="Proxima Nova"/>
                <a:ea typeface="Proxima Nova"/>
                <a:cs typeface="Proxima Nova"/>
                <a:sym typeface="Proxima Nova"/>
              </a:defRPr>
            </a:lvl5pPr>
            <a:lvl6pPr indent="-330200" lvl="5" marL="2743200" rtl="0">
              <a:spcBef>
                <a:spcPts val="0"/>
              </a:spcBef>
              <a:spcAft>
                <a:spcPts val="0"/>
              </a:spcAft>
              <a:buSzPts val="1600"/>
              <a:buFont typeface="Proxima Nova"/>
              <a:buChar char="■"/>
              <a:defRPr>
                <a:latin typeface="Proxima Nova"/>
                <a:ea typeface="Proxima Nova"/>
                <a:cs typeface="Proxima Nova"/>
                <a:sym typeface="Proxima Nova"/>
              </a:defRPr>
            </a:lvl6pPr>
            <a:lvl7pPr indent="-330200" lvl="6" marL="3200400" rtl="0">
              <a:spcBef>
                <a:spcPts val="0"/>
              </a:spcBef>
              <a:spcAft>
                <a:spcPts val="0"/>
              </a:spcAft>
              <a:buSzPts val="1600"/>
              <a:buFont typeface="Proxima Nova"/>
              <a:buChar char="●"/>
              <a:defRPr>
                <a:latin typeface="Proxima Nova"/>
                <a:ea typeface="Proxima Nova"/>
                <a:cs typeface="Proxima Nova"/>
                <a:sym typeface="Proxima Nova"/>
              </a:defRPr>
            </a:lvl7pPr>
            <a:lvl8pPr indent="-317500" lvl="7" marL="3657600" rtl="0">
              <a:spcBef>
                <a:spcPts val="0"/>
              </a:spcBef>
              <a:spcAft>
                <a:spcPts val="0"/>
              </a:spcAft>
              <a:buSzPts val="1400"/>
              <a:buFont typeface="Proxima Nova"/>
              <a:buChar char="○"/>
              <a:defRPr>
                <a:latin typeface="Proxima Nova"/>
                <a:ea typeface="Proxima Nova"/>
                <a:cs typeface="Proxima Nova"/>
                <a:sym typeface="Proxima Nova"/>
              </a:defRPr>
            </a:lvl8pPr>
            <a:lvl9pPr indent="-317500" lvl="8" marL="4114800" rtl="0">
              <a:spcBef>
                <a:spcPts val="0"/>
              </a:spcBef>
              <a:spcAft>
                <a:spcPts val="0"/>
              </a:spcAft>
              <a:buSzPts val="1400"/>
              <a:buFont typeface="Proxima Nova"/>
              <a:buChar char="■"/>
              <a:defRPr>
                <a:latin typeface="Proxima Nova"/>
                <a:ea typeface="Proxima Nova"/>
                <a:cs typeface="Proxima Nova"/>
                <a:sym typeface="Proxima Nova"/>
              </a:defRPr>
            </a:lvl9pPr>
          </a:lstStyle>
          <a:p/>
        </p:txBody>
      </p:sp>
      <p:pic>
        <p:nvPicPr>
          <p:cNvPr id="55" name="Google Shape;55;p9"/>
          <p:cNvPicPr preferRelativeResize="0"/>
          <p:nvPr/>
        </p:nvPicPr>
        <p:blipFill>
          <a:blip r:embed="rId2">
            <a:alphaModFix/>
          </a:blip>
          <a:stretch>
            <a:fillRect/>
          </a:stretch>
        </p:blipFill>
        <p:spPr>
          <a:xfrm>
            <a:off x="8401052" y="4694021"/>
            <a:ext cx="675724" cy="313099"/>
          </a:xfrm>
          <a:prstGeom prst="rect">
            <a:avLst/>
          </a:prstGeom>
          <a:noFill/>
          <a:ln>
            <a:noFill/>
          </a:ln>
        </p:spPr>
      </p:pic>
      <p:cxnSp>
        <p:nvCxnSpPr>
          <p:cNvPr id="56" name="Google Shape;56;p9"/>
          <p:cNvCxnSpPr/>
          <p:nvPr/>
        </p:nvCxnSpPr>
        <p:spPr>
          <a:xfrm>
            <a:off x="0" y="5107925"/>
            <a:ext cx="9144000" cy="0"/>
          </a:xfrm>
          <a:prstGeom prst="straightConnector1">
            <a:avLst/>
          </a:prstGeom>
          <a:noFill/>
          <a:ln cap="flat" cmpd="sng" w="76200">
            <a:solidFill>
              <a:srgbClr val="434343"/>
            </a:solidFill>
            <a:prstDash val="solid"/>
            <a:round/>
            <a:headEnd len="med" w="med" type="none"/>
            <a:tailEnd len="med" w="med" type="none"/>
          </a:ln>
        </p:spPr>
      </p:cxnSp>
      <p:sp>
        <p:nvSpPr>
          <p:cNvPr id="57" name="Google Shape;57;p9"/>
          <p:cNvSpPr txBox="1"/>
          <p:nvPr>
            <p:ph idx="12" type="sldNum"/>
          </p:nvPr>
        </p:nvSpPr>
        <p:spPr>
          <a:xfrm>
            <a:off x="50" y="4673650"/>
            <a:ext cx="1559400" cy="393600"/>
          </a:xfrm>
          <a:prstGeom prst="rect">
            <a:avLst/>
          </a:prstGeom>
        </p:spPr>
        <p:txBody>
          <a:bodyPr anchorCtr="0" anchor="ctr" bIns="91425" lIns="91425" spcFirstLastPara="1" rIns="91425" wrap="square" tIns="91425">
            <a:noAutofit/>
          </a:bodyPr>
          <a:lstStyle>
            <a:lvl1pPr lvl="0" rtl="0" algn="r">
              <a:buNone/>
              <a:defRPr b="1" sz="1200">
                <a:solidFill>
                  <a:schemeClr val="dk1"/>
                </a:solidFill>
                <a:latin typeface="Proxima Nova"/>
                <a:ea typeface="Proxima Nova"/>
                <a:cs typeface="Proxima Nova"/>
                <a:sym typeface="Proxima Nova"/>
              </a:defRPr>
            </a:lvl1pPr>
            <a:lvl2pPr lvl="1" rtl="0" algn="r">
              <a:buNone/>
              <a:defRPr b="1" sz="1200">
                <a:solidFill>
                  <a:schemeClr val="dk1"/>
                </a:solidFill>
                <a:latin typeface="Proxima Nova"/>
                <a:ea typeface="Proxima Nova"/>
                <a:cs typeface="Proxima Nova"/>
                <a:sym typeface="Proxima Nova"/>
              </a:defRPr>
            </a:lvl2pPr>
            <a:lvl3pPr lvl="2" rtl="0" algn="r">
              <a:buNone/>
              <a:defRPr b="1" sz="1200">
                <a:solidFill>
                  <a:schemeClr val="dk1"/>
                </a:solidFill>
                <a:latin typeface="Proxima Nova"/>
                <a:ea typeface="Proxima Nova"/>
                <a:cs typeface="Proxima Nova"/>
                <a:sym typeface="Proxima Nova"/>
              </a:defRPr>
            </a:lvl3pPr>
            <a:lvl4pPr lvl="3" rtl="0" algn="r">
              <a:buNone/>
              <a:defRPr b="1" sz="1200">
                <a:solidFill>
                  <a:schemeClr val="dk1"/>
                </a:solidFill>
                <a:latin typeface="Proxima Nova"/>
                <a:ea typeface="Proxima Nova"/>
                <a:cs typeface="Proxima Nova"/>
                <a:sym typeface="Proxima Nova"/>
              </a:defRPr>
            </a:lvl4pPr>
            <a:lvl5pPr lvl="4" rtl="0" algn="r">
              <a:buNone/>
              <a:defRPr b="1" sz="1200">
                <a:solidFill>
                  <a:schemeClr val="dk1"/>
                </a:solidFill>
                <a:latin typeface="Proxima Nova"/>
                <a:ea typeface="Proxima Nova"/>
                <a:cs typeface="Proxima Nova"/>
                <a:sym typeface="Proxima Nova"/>
              </a:defRPr>
            </a:lvl5pPr>
            <a:lvl6pPr lvl="5" rtl="0" algn="r">
              <a:buNone/>
              <a:defRPr b="1" sz="1200">
                <a:solidFill>
                  <a:schemeClr val="dk1"/>
                </a:solidFill>
                <a:latin typeface="Proxima Nova"/>
                <a:ea typeface="Proxima Nova"/>
                <a:cs typeface="Proxima Nova"/>
                <a:sym typeface="Proxima Nova"/>
              </a:defRPr>
            </a:lvl6pPr>
            <a:lvl7pPr lvl="6" rtl="0" algn="r">
              <a:buNone/>
              <a:defRPr b="1" sz="1200">
                <a:solidFill>
                  <a:schemeClr val="dk1"/>
                </a:solidFill>
                <a:latin typeface="Proxima Nova"/>
                <a:ea typeface="Proxima Nova"/>
                <a:cs typeface="Proxima Nova"/>
                <a:sym typeface="Proxima Nova"/>
              </a:defRPr>
            </a:lvl7pPr>
            <a:lvl8pPr lvl="7" rtl="0" algn="r">
              <a:buNone/>
              <a:defRPr b="1" sz="1200">
                <a:solidFill>
                  <a:schemeClr val="dk1"/>
                </a:solidFill>
                <a:latin typeface="Proxima Nova"/>
                <a:ea typeface="Proxima Nova"/>
                <a:cs typeface="Proxima Nova"/>
                <a:sym typeface="Proxima Nova"/>
              </a:defRPr>
            </a:lvl8pPr>
            <a:lvl9pPr lvl="8" rtl="0" algn="r">
              <a:buNone/>
              <a:defRPr b="1" sz="1200">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r>
              <a:rPr lang="en"/>
              <a:t> • </a:t>
            </a:r>
            <a:r>
              <a:rPr lang="en">
                <a:solidFill>
                  <a:srgbClr val="3366FF"/>
                </a:solidFill>
              </a:rPr>
              <a:t>co</a:t>
            </a:r>
            <a:r>
              <a:rPr lang="en"/>
              <a:t>opcareers.org</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58" name="Shape 58"/>
        <p:cNvGrpSpPr/>
        <p:nvPr/>
      </p:nvGrpSpPr>
      <p:grpSpPr>
        <a:xfrm>
          <a:off x="0" y="0"/>
          <a:ext cx="0" cy="0"/>
          <a:chOff x="0" y="0"/>
          <a:chExt cx="0" cy="0"/>
        </a:xfrm>
      </p:grpSpPr>
      <p:sp>
        <p:nvSpPr>
          <p:cNvPr id="59" name="Google Shape;59;p10"/>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lvl1pPr lvl="0" rtl="0">
              <a:spcBef>
                <a:spcPts val="0"/>
              </a:spcBef>
              <a:spcAft>
                <a:spcPts val="0"/>
              </a:spcAft>
              <a:buSzPts val="3600"/>
              <a:buFont typeface="Proxima Nova"/>
              <a:buNone/>
              <a:defRPr>
                <a:latin typeface="Proxima Nova"/>
                <a:ea typeface="Proxima Nova"/>
                <a:cs typeface="Proxima Nova"/>
                <a:sym typeface="Proxima Nova"/>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60" name="Google Shape;60;p10"/>
          <p:cNvSpPr txBox="1"/>
          <p:nvPr>
            <p:ph idx="1" type="body"/>
          </p:nvPr>
        </p:nvSpPr>
        <p:spPr>
          <a:xfrm>
            <a:off x="457200" y="1200150"/>
            <a:ext cx="3994500" cy="3725700"/>
          </a:xfrm>
          <a:prstGeom prst="rect">
            <a:avLst/>
          </a:prstGeom>
        </p:spPr>
        <p:txBody>
          <a:bodyPr anchorCtr="0" anchor="t" bIns="91425" lIns="91425" spcFirstLastPara="1" rIns="91425" wrap="square" tIns="91425">
            <a:noAutofit/>
          </a:bodyPr>
          <a:lstStyle>
            <a:lvl1pPr indent="-381000" lvl="0" marL="457200" rtl="0">
              <a:spcBef>
                <a:spcPts val="600"/>
              </a:spcBef>
              <a:spcAft>
                <a:spcPts val="0"/>
              </a:spcAft>
              <a:buSzPts val="2400"/>
              <a:buChar char="●"/>
              <a:defRPr/>
            </a:lvl1pPr>
            <a:lvl2pPr indent="-381000" lvl="1" marL="914400" rtl="0">
              <a:spcBef>
                <a:spcPts val="0"/>
              </a:spcBef>
              <a:spcAft>
                <a:spcPts val="0"/>
              </a:spcAft>
              <a:buSzPts val="2400"/>
              <a:buChar char="○"/>
              <a:defRPr/>
            </a:lvl2pPr>
            <a:lvl3pPr indent="-342900" lvl="2" marL="1371600" rtl="0">
              <a:spcBef>
                <a:spcPts val="0"/>
              </a:spcBef>
              <a:spcAft>
                <a:spcPts val="0"/>
              </a:spcAft>
              <a:buSzPts val="1800"/>
              <a:buChar char="■"/>
              <a:defRPr/>
            </a:lvl3pPr>
            <a:lvl4pPr indent="-342900" lvl="3" marL="1828800" rtl="0">
              <a:spcBef>
                <a:spcPts val="0"/>
              </a:spcBef>
              <a:spcAft>
                <a:spcPts val="0"/>
              </a:spcAft>
              <a:buSzPts val="1800"/>
              <a:buChar char="●"/>
              <a:defRPr/>
            </a:lvl4pPr>
            <a:lvl5pPr indent="-342900" lvl="4" marL="2286000" rtl="0">
              <a:spcBef>
                <a:spcPts val="0"/>
              </a:spcBef>
              <a:spcAft>
                <a:spcPts val="0"/>
              </a:spcAft>
              <a:buSzPts val="1800"/>
              <a:buChar char="○"/>
              <a:defRPr/>
            </a:lvl5pPr>
            <a:lvl6pPr indent="-330200" lvl="5" marL="2743200" rtl="0">
              <a:spcBef>
                <a:spcPts val="0"/>
              </a:spcBef>
              <a:spcAft>
                <a:spcPts val="0"/>
              </a:spcAft>
              <a:buSzPts val="1600"/>
              <a:buChar char="■"/>
              <a:defRPr/>
            </a:lvl6pPr>
            <a:lvl7pPr indent="-330200" lvl="6" marL="3200400" rtl="0">
              <a:spcBef>
                <a:spcPts val="0"/>
              </a:spcBef>
              <a:spcAft>
                <a:spcPts val="0"/>
              </a:spcAft>
              <a:buSzPts val="16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61" name="Google Shape;61;p10"/>
          <p:cNvSpPr txBox="1"/>
          <p:nvPr>
            <p:ph idx="2" type="body"/>
          </p:nvPr>
        </p:nvSpPr>
        <p:spPr>
          <a:xfrm>
            <a:off x="4692274" y="1200150"/>
            <a:ext cx="3994500" cy="3725700"/>
          </a:xfrm>
          <a:prstGeom prst="rect">
            <a:avLst/>
          </a:prstGeom>
        </p:spPr>
        <p:txBody>
          <a:bodyPr anchorCtr="0" anchor="t" bIns="91425" lIns="91425" spcFirstLastPara="1" rIns="91425" wrap="square" tIns="91425">
            <a:noAutofit/>
          </a:bodyPr>
          <a:lstStyle>
            <a:lvl1pPr indent="-381000" lvl="0" marL="457200" rtl="0">
              <a:spcBef>
                <a:spcPts val="600"/>
              </a:spcBef>
              <a:spcAft>
                <a:spcPts val="0"/>
              </a:spcAft>
              <a:buSzPts val="2400"/>
              <a:buChar char="●"/>
              <a:defRPr/>
            </a:lvl1pPr>
            <a:lvl2pPr indent="-381000" lvl="1" marL="914400" rtl="0">
              <a:spcBef>
                <a:spcPts val="0"/>
              </a:spcBef>
              <a:spcAft>
                <a:spcPts val="0"/>
              </a:spcAft>
              <a:buSzPts val="2400"/>
              <a:buChar char="○"/>
              <a:defRPr/>
            </a:lvl2pPr>
            <a:lvl3pPr indent="-342900" lvl="2" marL="1371600" rtl="0">
              <a:spcBef>
                <a:spcPts val="0"/>
              </a:spcBef>
              <a:spcAft>
                <a:spcPts val="0"/>
              </a:spcAft>
              <a:buSzPts val="1800"/>
              <a:buChar char="■"/>
              <a:defRPr/>
            </a:lvl3pPr>
            <a:lvl4pPr indent="-342900" lvl="3" marL="1828800" rtl="0">
              <a:spcBef>
                <a:spcPts val="0"/>
              </a:spcBef>
              <a:spcAft>
                <a:spcPts val="0"/>
              </a:spcAft>
              <a:buSzPts val="1800"/>
              <a:buChar char="●"/>
              <a:defRPr/>
            </a:lvl4pPr>
            <a:lvl5pPr indent="-342900" lvl="4" marL="2286000" rtl="0">
              <a:spcBef>
                <a:spcPts val="0"/>
              </a:spcBef>
              <a:spcAft>
                <a:spcPts val="0"/>
              </a:spcAft>
              <a:buSzPts val="1800"/>
              <a:buChar char="○"/>
              <a:defRPr/>
            </a:lvl5pPr>
            <a:lvl6pPr indent="-330200" lvl="5" marL="2743200" rtl="0">
              <a:spcBef>
                <a:spcPts val="0"/>
              </a:spcBef>
              <a:spcAft>
                <a:spcPts val="0"/>
              </a:spcAft>
              <a:buSzPts val="1600"/>
              <a:buChar char="■"/>
              <a:defRPr/>
            </a:lvl6pPr>
            <a:lvl7pPr indent="-330200" lvl="6" marL="3200400" rtl="0">
              <a:spcBef>
                <a:spcPts val="0"/>
              </a:spcBef>
              <a:spcAft>
                <a:spcPts val="0"/>
              </a:spcAft>
              <a:buSzPts val="16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pic>
        <p:nvPicPr>
          <p:cNvPr id="62" name="Google Shape;62;p10"/>
          <p:cNvPicPr preferRelativeResize="0"/>
          <p:nvPr/>
        </p:nvPicPr>
        <p:blipFill>
          <a:blip r:embed="rId2">
            <a:alphaModFix/>
          </a:blip>
          <a:stretch>
            <a:fillRect/>
          </a:stretch>
        </p:blipFill>
        <p:spPr>
          <a:xfrm>
            <a:off x="8401052" y="4694021"/>
            <a:ext cx="675724" cy="313099"/>
          </a:xfrm>
          <a:prstGeom prst="rect">
            <a:avLst/>
          </a:prstGeom>
          <a:noFill/>
          <a:ln>
            <a:noFill/>
          </a:ln>
        </p:spPr>
      </p:pic>
      <p:sp>
        <p:nvSpPr>
          <p:cNvPr id="63" name="Google Shape;63;p10"/>
          <p:cNvSpPr txBox="1"/>
          <p:nvPr>
            <p:ph idx="12" type="sldNum"/>
          </p:nvPr>
        </p:nvSpPr>
        <p:spPr>
          <a:xfrm>
            <a:off x="50" y="4673650"/>
            <a:ext cx="1559400" cy="393600"/>
          </a:xfrm>
          <a:prstGeom prst="rect">
            <a:avLst/>
          </a:prstGeom>
        </p:spPr>
        <p:txBody>
          <a:bodyPr anchorCtr="0" anchor="ctr" bIns="91425" lIns="91425" spcFirstLastPara="1" rIns="91425" wrap="square" tIns="91425">
            <a:noAutofit/>
          </a:bodyPr>
          <a:lstStyle>
            <a:lvl1pPr lvl="0" rtl="0" algn="r">
              <a:buNone/>
              <a:defRPr b="1" sz="1200">
                <a:solidFill>
                  <a:schemeClr val="dk1"/>
                </a:solidFill>
                <a:latin typeface="Proxima Nova"/>
                <a:ea typeface="Proxima Nova"/>
                <a:cs typeface="Proxima Nova"/>
                <a:sym typeface="Proxima Nova"/>
              </a:defRPr>
            </a:lvl1pPr>
            <a:lvl2pPr lvl="1" rtl="0" algn="r">
              <a:buNone/>
              <a:defRPr b="1" sz="1200">
                <a:solidFill>
                  <a:schemeClr val="dk1"/>
                </a:solidFill>
                <a:latin typeface="Proxima Nova"/>
                <a:ea typeface="Proxima Nova"/>
                <a:cs typeface="Proxima Nova"/>
                <a:sym typeface="Proxima Nova"/>
              </a:defRPr>
            </a:lvl2pPr>
            <a:lvl3pPr lvl="2" rtl="0" algn="r">
              <a:buNone/>
              <a:defRPr b="1" sz="1200">
                <a:solidFill>
                  <a:schemeClr val="dk1"/>
                </a:solidFill>
                <a:latin typeface="Proxima Nova"/>
                <a:ea typeface="Proxima Nova"/>
                <a:cs typeface="Proxima Nova"/>
                <a:sym typeface="Proxima Nova"/>
              </a:defRPr>
            </a:lvl3pPr>
            <a:lvl4pPr lvl="3" rtl="0" algn="r">
              <a:buNone/>
              <a:defRPr b="1" sz="1200">
                <a:solidFill>
                  <a:schemeClr val="dk1"/>
                </a:solidFill>
                <a:latin typeface="Proxima Nova"/>
                <a:ea typeface="Proxima Nova"/>
                <a:cs typeface="Proxima Nova"/>
                <a:sym typeface="Proxima Nova"/>
              </a:defRPr>
            </a:lvl4pPr>
            <a:lvl5pPr lvl="4" rtl="0" algn="r">
              <a:buNone/>
              <a:defRPr b="1" sz="1200">
                <a:solidFill>
                  <a:schemeClr val="dk1"/>
                </a:solidFill>
                <a:latin typeface="Proxima Nova"/>
                <a:ea typeface="Proxima Nova"/>
                <a:cs typeface="Proxima Nova"/>
                <a:sym typeface="Proxima Nova"/>
              </a:defRPr>
            </a:lvl5pPr>
            <a:lvl6pPr lvl="5" rtl="0" algn="r">
              <a:buNone/>
              <a:defRPr b="1" sz="1200">
                <a:solidFill>
                  <a:schemeClr val="dk1"/>
                </a:solidFill>
                <a:latin typeface="Proxima Nova"/>
                <a:ea typeface="Proxima Nova"/>
                <a:cs typeface="Proxima Nova"/>
                <a:sym typeface="Proxima Nova"/>
              </a:defRPr>
            </a:lvl6pPr>
            <a:lvl7pPr lvl="6" rtl="0" algn="r">
              <a:buNone/>
              <a:defRPr b="1" sz="1200">
                <a:solidFill>
                  <a:schemeClr val="dk1"/>
                </a:solidFill>
                <a:latin typeface="Proxima Nova"/>
                <a:ea typeface="Proxima Nova"/>
                <a:cs typeface="Proxima Nova"/>
                <a:sym typeface="Proxima Nova"/>
              </a:defRPr>
            </a:lvl7pPr>
            <a:lvl8pPr lvl="7" rtl="0" algn="r">
              <a:buNone/>
              <a:defRPr b="1" sz="1200">
                <a:solidFill>
                  <a:schemeClr val="dk1"/>
                </a:solidFill>
                <a:latin typeface="Proxima Nova"/>
                <a:ea typeface="Proxima Nova"/>
                <a:cs typeface="Proxima Nova"/>
                <a:sym typeface="Proxima Nova"/>
              </a:defRPr>
            </a:lvl8pPr>
            <a:lvl9pPr lvl="8" rtl="0" algn="r">
              <a:buNone/>
              <a:defRPr b="1" sz="1200">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r>
              <a:rPr lang="en"/>
              <a:t> • </a:t>
            </a:r>
            <a:r>
              <a:rPr lang="en">
                <a:solidFill>
                  <a:srgbClr val="3366FF"/>
                </a:solidFill>
              </a:rPr>
              <a:t>co</a:t>
            </a:r>
            <a:r>
              <a:rPr lang="en"/>
              <a:t>opcareers.org</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Clr>
                <a:schemeClr val="dk1"/>
              </a:buClr>
              <a:buSzPts val="3600"/>
              <a:buFont typeface="Proxima Nova"/>
              <a:buNone/>
              <a:defRPr b="1" sz="3600">
                <a:solidFill>
                  <a:schemeClr val="dk1"/>
                </a:solidFill>
                <a:latin typeface="Proxima Nova"/>
                <a:ea typeface="Proxima Nova"/>
                <a:cs typeface="Proxima Nova"/>
                <a:sym typeface="Proxima Nova"/>
              </a:defRPr>
            </a:lvl1pPr>
            <a:lvl2pPr lvl="1" rtl="0">
              <a:spcBef>
                <a:spcPts val="0"/>
              </a:spcBef>
              <a:spcAft>
                <a:spcPts val="0"/>
              </a:spcAft>
              <a:buClr>
                <a:schemeClr val="dk1"/>
              </a:buClr>
              <a:buSzPts val="3600"/>
              <a:buNone/>
              <a:defRPr b="1" sz="3600">
                <a:solidFill>
                  <a:schemeClr val="dk1"/>
                </a:solidFill>
              </a:defRPr>
            </a:lvl2pPr>
            <a:lvl3pPr lvl="2" rtl="0">
              <a:spcBef>
                <a:spcPts val="0"/>
              </a:spcBef>
              <a:spcAft>
                <a:spcPts val="0"/>
              </a:spcAft>
              <a:buClr>
                <a:schemeClr val="dk1"/>
              </a:buClr>
              <a:buSzPts val="3600"/>
              <a:buNone/>
              <a:defRPr b="1" sz="3600">
                <a:solidFill>
                  <a:schemeClr val="dk1"/>
                </a:solidFill>
              </a:defRPr>
            </a:lvl3pPr>
            <a:lvl4pPr lvl="3" rtl="0">
              <a:spcBef>
                <a:spcPts val="0"/>
              </a:spcBef>
              <a:spcAft>
                <a:spcPts val="0"/>
              </a:spcAft>
              <a:buClr>
                <a:schemeClr val="dk1"/>
              </a:buClr>
              <a:buSzPts val="3600"/>
              <a:buNone/>
              <a:defRPr b="1" sz="3600">
                <a:solidFill>
                  <a:schemeClr val="dk1"/>
                </a:solidFill>
              </a:defRPr>
            </a:lvl4pPr>
            <a:lvl5pPr lvl="4" rtl="0">
              <a:spcBef>
                <a:spcPts val="0"/>
              </a:spcBef>
              <a:spcAft>
                <a:spcPts val="0"/>
              </a:spcAft>
              <a:buClr>
                <a:schemeClr val="dk1"/>
              </a:buClr>
              <a:buSzPts val="3600"/>
              <a:buNone/>
              <a:defRPr b="1" sz="3600">
                <a:solidFill>
                  <a:schemeClr val="dk1"/>
                </a:solidFill>
              </a:defRPr>
            </a:lvl5pPr>
            <a:lvl6pPr lvl="5" rtl="0">
              <a:spcBef>
                <a:spcPts val="0"/>
              </a:spcBef>
              <a:spcAft>
                <a:spcPts val="0"/>
              </a:spcAft>
              <a:buClr>
                <a:schemeClr val="dk1"/>
              </a:buClr>
              <a:buSzPts val="3600"/>
              <a:buNone/>
              <a:defRPr b="1" sz="3600">
                <a:solidFill>
                  <a:schemeClr val="dk1"/>
                </a:solidFill>
              </a:defRPr>
            </a:lvl6pPr>
            <a:lvl7pPr lvl="6" rtl="0">
              <a:spcBef>
                <a:spcPts val="0"/>
              </a:spcBef>
              <a:spcAft>
                <a:spcPts val="0"/>
              </a:spcAft>
              <a:buClr>
                <a:schemeClr val="dk1"/>
              </a:buClr>
              <a:buSzPts val="3600"/>
              <a:buNone/>
              <a:defRPr b="1" sz="3600">
                <a:solidFill>
                  <a:schemeClr val="dk1"/>
                </a:solidFill>
              </a:defRPr>
            </a:lvl7pPr>
            <a:lvl8pPr lvl="7" rtl="0">
              <a:spcBef>
                <a:spcPts val="0"/>
              </a:spcBef>
              <a:spcAft>
                <a:spcPts val="0"/>
              </a:spcAft>
              <a:buClr>
                <a:schemeClr val="dk1"/>
              </a:buClr>
              <a:buSzPts val="3600"/>
              <a:buNone/>
              <a:defRPr b="1" sz="3600">
                <a:solidFill>
                  <a:schemeClr val="dk1"/>
                </a:solidFill>
              </a:defRPr>
            </a:lvl8pPr>
            <a:lvl9pPr lvl="8" rtl="0">
              <a:spcBef>
                <a:spcPts val="0"/>
              </a:spcBef>
              <a:spcAft>
                <a:spcPts val="0"/>
              </a:spcAft>
              <a:buClr>
                <a:schemeClr val="dk1"/>
              </a:buClr>
              <a:buSzPts val="3600"/>
              <a:buNone/>
              <a:defRPr b="1" sz="3600">
                <a:solidFill>
                  <a:schemeClr val="dk1"/>
                </a:solidFill>
              </a:defRPr>
            </a:lvl9pPr>
          </a:lstStyle>
          <a:p/>
        </p:txBody>
      </p:sp>
      <p:sp>
        <p:nvSpPr>
          <p:cNvPr id="7" name="Google Shape;7;p1"/>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381000" lvl="0" marL="457200" rtl="0">
              <a:lnSpc>
                <a:spcPct val="115000"/>
              </a:lnSpc>
              <a:spcBef>
                <a:spcPts val="600"/>
              </a:spcBef>
              <a:spcAft>
                <a:spcPts val="0"/>
              </a:spcAft>
              <a:buClr>
                <a:schemeClr val="dk1"/>
              </a:buClr>
              <a:buSzPts val="2400"/>
              <a:buFont typeface="Proxima Nova"/>
              <a:buChar char="●"/>
              <a:defRPr sz="2400">
                <a:solidFill>
                  <a:schemeClr val="dk1"/>
                </a:solidFill>
                <a:latin typeface="Proxima Nova"/>
                <a:ea typeface="Proxima Nova"/>
                <a:cs typeface="Proxima Nova"/>
                <a:sym typeface="Proxima Nova"/>
              </a:defRPr>
            </a:lvl1pPr>
            <a:lvl2pPr indent="-381000" lvl="1" marL="914400" rtl="0">
              <a:lnSpc>
                <a:spcPct val="115000"/>
              </a:lnSpc>
              <a:spcBef>
                <a:spcPts val="0"/>
              </a:spcBef>
              <a:spcAft>
                <a:spcPts val="0"/>
              </a:spcAft>
              <a:buClr>
                <a:schemeClr val="dk1"/>
              </a:buClr>
              <a:buSzPts val="2400"/>
              <a:buFont typeface="Proxima Nova"/>
              <a:buChar char="○"/>
              <a:defRPr sz="2400">
                <a:solidFill>
                  <a:schemeClr val="dk1"/>
                </a:solidFill>
                <a:latin typeface="Proxima Nova"/>
                <a:ea typeface="Proxima Nova"/>
                <a:cs typeface="Proxima Nova"/>
                <a:sym typeface="Proxima Nova"/>
              </a:defRPr>
            </a:lvl2pPr>
            <a:lvl3pPr indent="-342900" lvl="2" marL="1371600" rtl="0">
              <a:lnSpc>
                <a:spcPct val="115000"/>
              </a:lnSpc>
              <a:spcBef>
                <a:spcPts val="0"/>
              </a:spcBef>
              <a:spcAft>
                <a:spcPts val="0"/>
              </a:spcAft>
              <a:buClr>
                <a:schemeClr val="dk1"/>
              </a:buClr>
              <a:buSzPts val="1800"/>
              <a:buFont typeface="Proxima Nova"/>
              <a:buChar char="■"/>
              <a:defRPr sz="1800">
                <a:solidFill>
                  <a:schemeClr val="dk1"/>
                </a:solidFill>
                <a:latin typeface="Proxima Nova"/>
                <a:ea typeface="Proxima Nova"/>
                <a:cs typeface="Proxima Nova"/>
                <a:sym typeface="Proxima Nova"/>
              </a:defRPr>
            </a:lvl3pPr>
            <a:lvl4pPr indent="-342900" lvl="3" marL="1828800" rtl="0">
              <a:lnSpc>
                <a:spcPct val="115000"/>
              </a:lnSpc>
              <a:spcBef>
                <a:spcPts val="0"/>
              </a:spcBef>
              <a:spcAft>
                <a:spcPts val="0"/>
              </a:spcAft>
              <a:buClr>
                <a:schemeClr val="dk1"/>
              </a:buClr>
              <a:buSzPts val="1800"/>
              <a:buFont typeface="Proxima Nova"/>
              <a:buChar char="●"/>
              <a:defRPr sz="1800">
                <a:solidFill>
                  <a:schemeClr val="dk1"/>
                </a:solidFill>
                <a:latin typeface="Proxima Nova"/>
                <a:ea typeface="Proxima Nova"/>
                <a:cs typeface="Proxima Nova"/>
                <a:sym typeface="Proxima Nova"/>
              </a:defRPr>
            </a:lvl4pPr>
            <a:lvl5pPr indent="-342900" lvl="4" marL="2286000" rtl="0">
              <a:lnSpc>
                <a:spcPct val="115000"/>
              </a:lnSpc>
              <a:spcBef>
                <a:spcPts val="0"/>
              </a:spcBef>
              <a:spcAft>
                <a:spcPts val="0"/>
              </a:spcAft>
              <a:buClr>
                <a:schemeClr val="dk1"/>
              </a:buClr>
              <a:buSzPts val="1800"/>
              <a:buFont typeface="Proxima Nova"/>
              <a:buChar char="○"/>
              <a:defRPr sz="1800">
                <a:solidFill>
                  <a:schemeClr val="dk1"/>
                </a:solidFill>
                <a:latin typeface="Proxima Nova"/>
                <a:ea typeface="Proxima Nova"/>
                <a:cs typeface="Proxima Nova"/>
                <a:sym typeface="Proxima Nova"/>
              </a:defRPr>
            </a:lvl5pPr>
            <a:lvl6pPr indent="-330200" lvl="5" marL="2743200" rtl="0">
              <a:lnSpc>
                <a:spcPct val="115000"/>
              </a:lnSpc>
              <a:spcBef>
                <a:spcPts val="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6pPr>
            <a:lvl7pPr indent="-330200" lvl="6" marL="3200400" rtl="0">
              <a:lnSpc>
                <a:spcPct val="115000"/>
              </a:lnSpc>
              <a:spcBef>
                <a:spcPts val="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7pPr>
            <a:lvl8pPr indent="-317500" lvl="7" marL="3657600" rtl="0">
              <a:lnSpc>
                <a:spcPct val="115000"/>
              </a:lnSpc>
              <a:spcBef>
                <a:spcPts val="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8pPr>
            <a:lvl9pPr indent="-317500" lvl="8" marL="4114800" rtl="0">
              <a:lnSpc>
                <a:spcPct val="115000"/>
              </a:lnSpc>
              <a:spcBef>
                <a:spcPts val="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9pPr>
          </a:lstStyle>
          <a:p/>
        </p:txBody>
      </p:sp>
      <p:sp>
        <p:nvSpPr>
          <p:cNvPr id="8" name="Google Shape;8;p1"/>
          <p:cNvSpPr txBox="1"/>
          <p:nvPr>
            <p:ph idx="12" type="sldNum"/>
          </p:nvPr>
        </p:nvSpPr>
        <p:spPr>
          <a:xfrm>
            <a:off x="50" y="4673650"/>
            <a:ext cx="1559400" cy="393600"/>
          </a:xfrm>
          <a:prstGeom prst="rect">
            <a:avLst/>
          </a:prstGeom>
          <a:noFill/>
          <a:ln>
            <a:noFill/>
          </a:ln>
        </p:spPr>
        <p:txBody>
          <a:bodyPr anchorCtr="0" anchor="ctr" bIns="91425" lIns="91425" spcFirstLastPara="1" rIns="91425" wrap="square" tIns="91425">
            <a:noAutofit/>
          </a:bodyPr>
          <a:lstStyle>
            <a:lvl1pPr lvl="0" rtl="0" algn="r">
              <a:buNone/>
              <a:defRPr b="1" sz="1200">
                <a:solidFill>
                  <a:schemeClr val="dk1"/>
                </a:solidFill>
                <a:latin typeface="Proxima Nova"/>
                <a:ea typeface="Proxima Nova"/>
                <a:cs typeface="Proxima Nova"/>
                <a:sym typeface="Proxima Nova"/>
              </a:defRPr>
            </a:lvl1pPr>
            <a:lvl2pPr lvl="1" rtl="0" algn="r">
              <a:buNone/>
              <a:defRPr b="1" sz="1200">
                <a:solidFill>
                  <a:schemeClr val="dk1"/>
                </a:solidFill>
                <a:latin typeface="Proxima Nova"/>
                <a:ea typeface="Proxima Nova"/>
                <a:cs typeface="Proxima Nova"/>
                <a:sym typeface="Proxima Nova"/>
              </a:defRPr>
            </a:lvl2pPr>
            <a:lvl3pPr lvl="2" rtl="0" algn="r">
              <a:buNone/>
              <a:defRPr b="1" sz="1200">
                <a:solidFill>
                  <a:schemeClr val="dk1"/>
                </a:solidFill>
                <a:latin typeface="Proxima Nova"/>
                <a:ea typeface="Proxima Nova"/>
                <a:cs typeface="Proxima Nova"/>
                <a:sym typeface="Proxima Nova"/>
              </a:defRPr>
            </a:lvl3pPr>
            <a:lvl4pPr lvl="3" rtl="0" algn="r">
              <a:buNone/>
              <a:defRPr b="1" sz="1200">
                <a:solidFill>
                  <a:schemeClr val="dk1"/>
                </a:solidFill>
                <a:latin typeface="Proxima Nova"/>
                <a:ea typeface="Proxima Nova"/>
                <a:cs typeface="Proxima Nova"/>
                <a:sym typeface="Proxima Nova"/>
              </a:defRPr>
            </a:lvl4pPr>
            <a:lvl5pPr lvl="4" rtl="0" algn="r">
              <a:buNone/>
              <a:defRPr b="1" sz="1200">
                <a:solidFill>
                  <a:schemeClr val="dk1"/>
                </a:solidFill>
                <a:latin typeface="Proxima Nova"/>
                <a:ea typeface="Proxima Nova"/>
                <a:cs typeface="Proxima Nova"/>
                <a:sym typeface="Proxima Nova"/>
              </a:defRPr>
            </a:lvl5pPr>
            <a:lvl6pPr lvl="5" rtl="0" algn="r">
              <a:buNone/>
              <a:defRPr b="1" sz="1200">
                <a:solidFill>
                  <a:schemeClr val="dk1"/>
                </a:solidFill>
                <a:latin typeface="Proxima Nova"/>
                <a:ea typeface="Proxima Nova"/>
                <a:cs typeface="Proxima Nova"/>
                <a:sym typeface="Proxima Nova"/>
              </a:defRPr>
            </a:lvl6pPr>
            <a:lvl7pPr lvl="6" rtl="0" algn="r">
              <a:buNone/>
              <a:defRPr b="1" sz="1200">
                <a:solidFill>
                  <a:schemeClr val="dk1"/>
                </a:solidFill>
                <a:latin typeface="Proxima Nova"/>
                <a:ea typeface="Proxima Nova"/>
                <a:cs typeface="Proxima Nova"/>
                <a:sym typeface="Proxima Nova"/>
              </a:defRPr>
            </a:lvl7pPr>
            <a:lvl8pPr lvl="7" rtl="0" algn="r">
              <a:buNone/>
              <a:defRPr b="1" sz="1200">
                <a:solidFill>
                  <a:schemeClr val="dk1"/>
                </a:solidFill>
                <a:latin typeface="Proxima Nova"/>
                <a:ea typeface="Proxima Nova"/>
                <a:cs typeface="Proxima Nova"/>
                <a:sym typeface="Proxima Nova"/>
              </a:defRPr>
            </a:lvl8pPr>
            <a:lvl9pPr lvl="8" rtl="0" algn="r">
              <a:buNone/>
              <a:defRPr b="1" sz="1200">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r>
              <a:rPr lang="en"/>
              <a:t> • </a:t>
            </a:r>
            <a:r>
              <a:rPr lang="en">
                <a:solidFill>
                  <a:srgbClr val="3366FF"/>
                </a:solidFill>
              </a:rPr>
              <a:t>co</a:t>
            </a:r>
            <a:r>
              <a:rPr lang="en"/>
              <a:t>opcareers.org</a:t>
            </a:r>
            <a:endParaRPr/>
          </a:p>
        </p:txBody>
      </p:sp>
      <p:cxnSp>
        <p:nvCxnSpPr>
          <p:cNvPr id="9" name="Google Shape;9;p1"/>
          <p:cNvCxnSpPr/>
          <p:nvPr/>
        </p:nvCxnSpPr>
        <p:spPr>
          <a:xfrm>
            <a:off x="0" y="5107925"/>
            <a:ext cx="9144000" cy="0"/>
          </a:xfrm>
          <a:prstGeom prst="straightConnector1">
            <a:avLst/>
          </a:prstGeom>
          <a:noFill/>
          <a:ln cap="flat" cmpd="sng" w="76200">
            <a:solidFill>
              <a:srgbClr val="434343"/>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 Id="rId3"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 Id="rId3" Type="http://schemas.openxmlformats.org/officeDocument/2006/relationships/image" Target="../media/image3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xml"/><Relationship Id="rId3" Type="http://schemas.openxmlformats.org/officeDocument/2006/relationships/image" Target="../media/image4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xml"/><Relationship Id="rId3"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xml"/><Relationship Id="rId3" Type="http://schemas.openxmlformats.org/officeDocument/2006/relationships/image" Target="../media/image12.png"/><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xml"/><Relationship Id="rId3"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6.xml"/><Relationship Id="rId3" Type="http://schemas.openxmlformats.org/officeDocument/2006/relationships/image" Target="../media/image1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7.xml"/><Relationship Id="rId3" Type="http://schemas.openxmlformats.org/officeDocument/2006/relationships/image" Target="../media/image1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8.xml"/><Relationship Id="rId3" Type="http://schemas.openxmlformats.org/officeDocument/2006/relationships/image" Target="../media/image16.png"/><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9.xml"/><Relationship Id="rId3" Type="http://schemas.openxmlformats.org/officeDocument/2006/relationships/image" Target="../media/image22.png"/></Relationships>
</file>

<file path=ppt/slides/_rels/slide2.xml.rels><?xml version="1.0" encoding="UTF-8" standalone="yes"?><Relationships xmlns="http://schemas.openxmlformats.org/package/2006/relationships"><Relationship Id="rId10" Type="http://schemas.openxmlformats.org/officeDocument/2006/relationships/image" Target="../media/image4.png"/><Relationship Id="rId1" Type="http://schemas.openxmlformats.org/officeDocument/2006/relationships/slideLayout" Target="../slideLayouts/slideLayout8.xml"/><Relationship Id="rId2" Type="http://schemas.openxmlformats.org/officeDocument/2006/relationships/notesSlide" Target="../notesSlides/notesSlide2.xml"/><Relationship Id="rId3" Type="http://schemas.openxmlformats.org/officeDocument/2006/relationships/comments" Target="../comments/comment1.xml"/><Relationship Id="rId4" Type="http://schemas.openxmlformats.org/officeDocument/2006/relationships/image" Target="../media/image21.png"/><Relationship Id="rId9" Type="http://schemas.openxmlformats.org/officeDocument/2006/relationships/image" Target="../media/image10.png"/><Relationship Id="rId5" Type="http://schemas.openxmlformats.org/officeDocument/2006/relationships/image" Target="../media/image7.jpg"/><Relationship Id="rId6" Type="http://schemas.openxmlformats.org/officeDocument/2006/relationships/image" Target="../media/image18.jpg"/><Relationship Id="rId7" Type="http://schemas.openxmlformats.org/officeDocument/2006/relationships/image" Target="../media/image47.png"/><Relationship Id="rId8" Type="http://schemas.openxmlformats.org/officeDocument/2006/relationships/image" Target="../media/image5.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0.xml"/><Relationship Id="rId3" Type="http://schemas.openxmlformats.org/officeDocument/2006/relationships/image" Target="../media/image45.png"/><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1.xml"/><Relationship Id="rId3" Type="http://schemas.openxmlformats.org/officeDocument/2006/relationships/comments" Target="../comments/comment2.xml"/><Relationship Id="rId4" Type="http://schemas.openxmlformats.org/officeDocument/2006/relationships/image" Target="../media/image43.png"/><Relationship Id="rId5" Type="http://schemas.openxmlformats.org/officeDocument/2006/relationships/image" Target="../media/image2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2.xml"/><Relationship Id="rId3" Type="http://schemas.openxmlformats.org/officeDocument/2006/relationships/image" Target="../media/image3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3.xml"/><Relationship Id="rId3" Type="http://schemas.openxmlformats.org/officeDocument/2006/relationships/image" Target="../media/image4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4.xml"/><Relationship Id="rId3" Type="http://schemas.openxmlformats.org/officeDocument/2006/relationships/image" Target="../media/image2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5.xml"/><Relationship Id="rId3" Type="http://schemas.openxmlformats.org/officeDocument/2006/relationships/comments" Target="../comments/comment3.xml"/><Relationship Id="rId4" Type="http://schemas.openxmlformats.org/officeDocument/2006/relationships/image" Target="../media/image2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6.xml"/><Relationship Id="rId3" Type="http://schemas.openxmlformats.org/officeDocument/2006/relationships/image" Target="../media/image2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7.xml"/><Relationship Id="rId3" Type="http://schemas.openxmlformats.org/officeDocument/2006/relationships/image" Target="../media/image30.png"/><Relationship Id="rId4" Type="http://schemas.openxmlformats.org/officeDocument/2006/relationships/image" Target="../media/image3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8.xml"/><Relationship Id="rId3" Type="http://schemas.openxmlformats.org/officeDocument/2006/relationships/image" Target="../media/image3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9.xml"/><Relationship Id="rId3" Type="http://schemas.openxmlformats.org/officeDocument/2006/relationships/image" Target="../media/image29.png"/><Relationship Id="rId4" Type="http://schemas.openxmlformats.org/officeDocument/2006/relationships/image" Target="../media/image2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0.xml"/><Relationship Id="rId3" Type="http://schemas.openxmlformats.org/officeDocument/2006/relationships/image" Target="../media/image28.png"/><Relationship Id="rId4" Type="http://schemas.openxmlformats.org/officeDocument/2006/relationships/image" Target="../media/image25.png"/><Relationship Id="rId5" Type="http://schemas.openxmlformats.org/officeDocument/2006/relationships/image" Target="../media/image4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2.xml"/><Relationship Id="rId3" Type="http://schemas.openxmlformats.org/officeDocument/2006/relationships/image" Target="../media/image38.png"/><Relationship Id="rId4" Type="http://schemas.openxmlformats.org/officeDocument/2006/relationships/image" Target="../media/image4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3.xml"/><Relationship Id="rId3" Type="http://schemas.openxmlformats.org/officeDocument/2006/relationships/comments" Target="../comments/comment4.xml"/><Relationship Id="rId4" Type="http://schemas.openxmlformats.org/officeDocument/2006/relationships/image" Target="../media/image4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5.xml"/><Relationship Id="rId3" Type="http://schemas.openxmlformats.org/officeDocument/2006/relationships/hyperlink" Target="https://biteable.com/blog/youtube-analytics/" TargetMode="External"/><Relationship Id="rId4" Type="http://schemas.openxmlformats.org/officeDocument/2006/relationships/hyperlink" Target="https://blog.hootsuite.com/how-the-youtube-algorithm-works/" TargetMode="External"/><Relationship Id="rId5" Type="http://schemas.openxmlformats.org/officeDocument/2006/relationships/hyperlink" Target="https://blog.hubspot.com/marketing/youtube-analytics" TargetMode="External"/><Relationship Id="rId6" Type="http://schemas.openxmlformats.org/officeDocument/2006/relationships/hyperlink" Target="https://support.google.com/youtube/answer/7628154?hl=en#zippy=%2Chow-do-i-know-if-my-impressions-click-through-rate-is-high-or-low" TargetMode="External"/><Relationship Id="rId7" Type="http://schemas.openxmlformats.org/officeDocument/2006/relationships/hyperlink" Target="https://www.health.harvard.edu/blog/why-are-women-more-likely-to-develop-alzheimers-disease-202201202672"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6.xml"/><Relationship Id="rId3" Type="http://schemas.openxmlformats.org/officeDocument/2006/relationships/comments" Target="../comments/comment5.xml"/><Relationship Id="rId4" Type="http://schemas.openxmlformats.org/officeDocument/2006/relationships/image" Target="../media/image38.png"/><Relationship Id="rId5" Type="http://schemas.openxmlformats.org/officeDocument/2006/relationships/image" Target="../media/image4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 Id="rId3" Type="http://schemas.openxmlformats.org/officeDocument/2006/relationships/image" Target="../media/image3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 Id="rId3"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 Id="rId3"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 Id="rId3" Type="http://schemas.openxmlformats.org/officeDocument/2006/relationships/image" Target="../media/image3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6" name="Shape 86"/>
        <p:cNvGrpSpPr/>
        <p:nvPr/>
      </p:nvGrpSpPr>
      <p:grpSpPr>
        <a:xfrm>
          <a:off x="0" y="0"/>
          <a:ext cx="0" cy="0"/>
          <a:chOff x="0" y="0"/>
          <a:chExt cx="0" cy="0"/>
        </a:xfrm>
      </p:grpSpPr>
      <p:sp>
        <p:nvSpPr>
          <p:cNvPr id="87" name="Google Shape;87;p15"/>
          <p:cNvSpPr txBox="1"/>
          <p:nvPr/>
        </p:nvSpPr>
        <p:spPr>
          <a:xfrm>
            <a:off x="583650" y="2274538"/>
            <a:ext cx="7976700" cy="75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600">
                <a:latin typeface="Calibri"/>
                <a:ea typeface="Calibri"/>
                <a:cs typeface="Calibri"/>
                <a:sym typeface="Calibri"/>
              </a:rPr>
              <a:t>Whole Brain Health Deliverable (Team 2)</a:t>
            </a:r>
            <a:endParaRPr b="1" sz="3600">
              <a:latin typeface="Calibri"/>
              <a:ea typeface="Calibri"/>
              <a:cs typeface="Calibri"/>
              <a:sym typeface="Calibri"/>
            </a:endParaRPr>
          </a:p>
        </p:txBody>
      </p:sp>
      <p:sp>
        <p:nvSpPr>
          <p:cNvPr id="88" name="Google Shape;88;p15"/>
          <p:cNvSpPr txBox="1"/>
          <p:nvPr/>
        </p:nvSpPr>
        <p:spPr>
          <a:xfrm>
            <a:off x="572625" y="3160400"/>
            <a:ext cx="7252800" cy="81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Calibri"/>
                <a:ea typeface="Calibri"/>
                <a:cs typeface="Calibri"/>
                <a:sym typeface="Calibri"/>
              </a:rPr>
              <a:t>Analyzing Youtube and Tiktok data, and doing a comparative analysis on the website against top 2 competitors</a:t>
            </a:r>
            <a:endParaRPr b="1" sz="1800">
              <a:latin typeface="Calibri"/>
              <a:ea typeface="Calibri"/>
              <a:cs typeface="Calibri"/>
              <a:sym typeface="Calibri"/>
            </a:endParaRPr>
          </a:p>
          <a:p>
            <a:pPr indent="0" lvl="0" marL="0" rtl="0" algn="l">
              <a:spcBef>
                <a:spcPts val="0"/>
              </a:spcBef>
              <a:spcAft>
                <a:spcPts val="0"/>
              </a:spcAft>
              <a:buNone/>
            </a:pPr>
            <a:r>
              <a:t/>
            </a:r>
            <a:endParaRPr b="1" sz="1800">
              <a:latin typeface="Calibri"/>
              <a:ea typeface="Calibri"/>
              <a:cs typeface="Calibri"/>
              <a:sym typeface="Calibri"/>
            </a:endParaRPr>
          </a:p>
          <a:p>
            <a:pPr indent="0" lvl="0" marL="0" rtl="0" algn="l">
              <a:spcBef>
                <a:spcPts val="0"/>
              </a:spcBef>
              <a:spcAft>
                <a:spcPts val="0"/>
              </a:spcAft>
              <a:buNone/>
            </a:pPr>
            <a:r>
              <a:t/>
            </a:r>
            <a:endParaRPr b="1" sz="1800">
              <a:latin typeface="Calibri"/>
              <a:ea typeface="Calibri"/>
              <a:cs typeface="Calibri"/>
              <a:sym typeface="Calibri"/>
            </a:endParaRPr>
          </a:p>
          <a:p>
            <a:pPr indent="0" lvl="0" marL="0" rtl="0" algn="l">
              <a:spcBef>
                <a:spcPts val="0"/>
              </a:spcBef>
              <a:spcAft>
                <a:spcPts val="0"/>
              </a:spcAft>
              <a:buNone/>
            </a:pPr>
            <a:r>
              <a:t/>
            </a:r>
            <a:endParaRPr b="1" sz="1800">
              <a:latin typeface="Calibri"/>
              <a:ea typeface="Calibri"/>
              <a:cs typeface="Calibri"/>
              <a:sym typeface="Calibri"/>
            </a:endParaRPr>
          </a:p>
          <a:p>
            <a:pPr indent="0" lvl="0" marL="0" rtl="0" algn="l">
              <a:spcBef>
                <a:spcPts val="0"/>
              </a:spcBef>
              <a:spcAft>
                <a:spcPts val="0"/>
              </a:spcAft>
              <a:buNone/>
            </a:pPr>
            <a:r>
              <a:t/>
            </a:r>
            <a:endParaRPr b="1" sz="1800">
              <a:latin typeface="Calibri"/>
              <a:ea typeface="Calibri"/>
              <a:cs typeface="Calibri"/>
              <a:sym typeface="Calibri"/>
            </a:endParaRPr>
          </a:p>
          <a:p>
            <a:pPr indent="0" lvl="0" marL="0" rtl="0" algn="l">
              <a:spcBef>
                <a:spcPts val="0"/>
              </a:spcBef>
              <a:spcAft>
                <a:spcPts val="0"/>
              </a:spcAft>
              <a:buNone/>
            </a:pPr>
            <a:r>
              <a:t/>
            </a:r>
            <a:endParaRPr b="1" sz="1800">
              <a:latin typeface="Calibri"/>
              <a:ea typeface="Calibri"/>
              <a:cs typeface="Calibri"/>
              <a:sym typeface="Calibri"/>
            </a:endParaRPr>
          </a:p>
        </p:txBody>
      </p:sp>
      <p:pic>
        <p:nvPicPr>
          <p:cNvPr id="89" name="Google Shape;89;p15"/>
          <p:cNvPicPr preferRelativeResize="0"/>
          <p:nvPr/>
        </p:nvPicPr>
        <p:blipFill rotWithShape="1">
          <a:blip r:embed="rId3">
            <a:alphaModFix/>
          </a:blip>
          <a:srcRect b="0" l="0" r="0" t="0"/>
          <a:stretch/>
        </p:blipFill>
        <p:spPr>
          <a:xfrm>
            <a:off x="415325" y="363275"/>
            <a:ext cx="3356400" cy="15549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pic>
        <p:nvPicPr>
          <p:cNvPr id="219" name="Google Shape;219;p24"/>
          <p:cNvPicPr preferRelativeResize="0"/>
          <p:nvPr/>
        </p:nvPicPr>
        <p:blipFill rotWithShape="1">
          <a:blip r:embed="rId3">
            <a:alphaModFix/>
          </a:blip>
          <a:srcRect b="0" l="0" r="0" t="9909"/>
          <a:stretch/>
        </p:blipFill>
        <p:spPr>
          <a:xfrm>
            <a:off x="375138" y="714445"/>
            <a:ext cx="8393723" cy="3714600"/>
          </a:xfrm>
          <a:prstGeom prst="rect">
            <a:avLst/>
          </a:prstGeom>
          <a:noFill/>
          <a:ln>
            <a:noFill/>
          </a:ln>
        </p:spPr>
      </p:pic>
      <p:sp>
        <p:nvSpPr>
          <p:cNvPr id="220" name="Google Shape;220;p24"/>
          <p:cNvSpPr txBox="1"/>
          <p:nvPr/>
        </p:nvSpPr>
        <p:spPr>
          <a:xfrm>
            <a:off x="367400" y="52150"/>
            <a:ext cx="5795400" cy="393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200">
                <a:latin typeface="Proxima Nova"/>
                <a:ea typeface="Proxima Nova"/>
                <a:cs typeface="Proxima Nova"/>
                <a:sym typeface="Proxima Nova"/>
              </a:rPr>
              <a:t>YouTube’s Impressions vs Views</a:t>
            </a:r>
            <a:endParaRPr b="1" sz="2200">
              <a:solidFill>
                <a:srgbClr val="000000"/>
              </a:solidFill>
              <a:latin typeface="Proxima Nova"/>
              <a:ea typeface="Proxima Nova"/>
              <a:cs typeface="Proxima Nova"/>
              <a:sym typeface="Proxima Nova"/>
            </a:endParaRPr>
          </a:p>
        </p:txBody>
      </p:sp>
      <p:sp>
        <p:nvSpPr>
          <p:cNvPr id="221" name="Google Shape;221;p24"/>
          <p:cNvSpPr txBox="1"/>
          <p:nvPr/>
        </p:nvSpPr>
        <p:spPr>
          <a:xfrm>
            <a:off x="367400" y="395725"/>
            <a:ext cx="2391600" cy="323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600"/>
              </a:spcBef>
              <a:spcAft>
                <a:spcPts val="0"/>
              </a:spcAft>
              <a:buNone/>
            </a:pPr>
            <a:r>
              <a:rPr b="1" lang="en" sz="900">
                <a:latin typeface="Proxima Nova"/>
                <a:ea typeface="Proxima Nova"/>
                <a:cs typeface="Proxima Nova"/>
                <a:sym typeface="Proxima Nova"/>
              </a:rPr>
              <a:t>With Impressions in descending order</a:t>
            </a:r>
            <a:endParaRPr sz="10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25"/>
          <p:cNvSpPr txBox="1"/>
          <p:nvPr/>
        </p:nvSpPr>
        <p:spPr>
          <a:xfrm>
            <a:off x="367400" y="52150"/>
            <a:ext cx="5795400" cy="393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200">
                <a:solidFill>
                  <a:schemeClr val="dk1"/>
                </a:solidFill>
                <a:latin typeface="Proxima Nova"/>
                <a:ea typeface="Proxima Nova"/>
                <a:cs typeface="Proxima Nova"/>
                <a:sym typeface="Proxima Nova"/>
              </a:rPr>
              <a:t>Percentage of </a:t>
            </a:r>
            <a:r>
              <a:rPr b="1" lang="en" sz="2200">
                <a:latin typeface="Proxima Nova"/>
                <a:ea typeface="Proxima Nova"/>
                <a:cs typeface="Proxima Nova"/>
                <a:sym typeface="Proxima Nova"/>
              </a:rPr>
              <a:t>YouTube’s Click-Through Rate</a:t>
            </a:r>
            <a:endParaRPr b="1" sz="2200">
              <a:solidFill>
                <a:srgbClr val="000000"/>
              </a:solidFill>
              <a:latin typeface="Proxima Nova"/>
              <a:ea typeface="Proxima Nova"/>
              <a:cs typeface="Proxima Nova"/>
              <a:sym typeface="Proxima Nova"/>
            </a:endParaRPr>
          </a:p>
        </p:txBody>
      </p:sp>
      <p:sp>
        <p:nvSpPr>
          <p:cNvPr id="227" name="Google Shape;227;p25"/>
          <p:cNvSpPr txBox="1"/>
          <p:nvPr/>
        </p:nvSpPr>
        <p:spPr>
          <a:xfrm>
            <a:off x="367400" y="395725"/>
            <a:ext cx="5253300" cy="323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600"/>
              </a:spcBef>
              <a:spcAft>
                <a:spcPts val="0"/>
              </a:spcAft>
              <a:buNone/>
            </a:pPr>
            <a:r>
              <a:rPr b="1" lang="en" sz="900">
                <a:latin typeface="Proxima Nova"/>
                <a:ea typeface="Proxima Nova"/>
                <a:cs typeface="Proxima Nova"/>
                <a:sym typeface="Proxima Nova"/>
              </a:rPr>
              <a:t>**With rounded up percentage values. </a:t>
            </a:r>
            <a:endParaRPr b="1" sz="900">
              <a:latin typeface="Proxima Nova"/>
              <a:ea typeface="Proxima Nova"/>
              <a:cs typeface="Proxima Nova"/>
              <a:sym typeface="Proxima Nova"/>
            </a:endParaRPr>
          </a:p>
        </p:txBody>
      </p:sp>
      <p:sp>
        <p:nvSpPr>
          <p:cNvPr id="228" name="Google Shape;228;p25"/>
          <p:cNvSpPr txBox="1"/>
          <p:nvPr/>
        </p:nvSpPr>
        <p:spPr>
          <a:xfrm>
            <a:off x="5750650" y="718813"/>
            <a:ext cx="3359100" cy="3988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600"/>
              </a:spcBef>
              <a:spcAft>
                <a:spcPts val="0"/>
              </a:spcAft>
              <a:buNone/>
            </a:pPr>
            <a:r>
              <a:rPr b="1" lang="en" sz="2100" u="sng">
                <a:solidFill>
                  <a:srgbClr val="000000"/>
                </a:solidFill>
                <a:latin typeface="Proxima Nova"/>
                <a:ea typeface="Proxima Nova"/>
                <a:cs typeface="Proxima Nova"/>
                <a:sym typeface="Proxima Nova"/>
              </a:rPr>
              <a:t>Observations:</a:t>
            </a:r>
            <a:endParaRPr b="1" sz="2100" u="sng">
              <a:solidFill>
                <a:srgbClr val="000000"/>
              </a:solidFill>
              <a:latin typeface="Proxima Nova"/>
              <a:ea typeface="Proxima Nova"/>
              <a:cs typeface="Proxima Nova"/>
              <a:sym typeface="Proxima Nova"/>
            </a:endParaRPr>
          </a:p>
          <a:p>
            <a:pPr indent="-336550" lvl="0" marL="457200" rtl="0" algn="l">
              <a:lnSpc>
                <a:spcPct val="100000"/>
              </a:lnSpc>
              <a:spcBef>
                <a:spcPts val="600"/>
              </a:spcBef>
              <a:spcAft>
                <a:spcPts val="0"/>
              </a:spcAft>
              <a:buClr>
                <a:srgbClr val="000000"/>
              </a:buClr>
              <a:buSzPts val="1700"/>
              <a:buFont typeface="Proxima Nova"/>
              <a:buChar char="●"/>
            </a:pPr>
            <a:r>
              <a:rPr lang="en" sz="1700">
                <a:latin typeface="Proxima Nova"/>
                <a:ea typeface="Proxima Nova"/>
                <a:cs typeface="Proxima Nova"/>
                <a:sym typeface="Proxima Nova"/>
              </a:rPr>
              <a:t>YouTube search had the highest click-through rate</a:t>
            </a:r>
            <a:endParaRPr sz="1700">
              <a:solidFill>
                <a:srgbClr val="000000"/>
              </a:solidFill>
              <a:latin typeface="Proxima Nova"/>
              <a:ea typeface="Proxima Nova"/>
              <a:cs typeface="Proxima Nova"/>
              <a:sym typeface="Proxima Nova"/>
            </a:endParaRPr>
          </a:p>
          <a:p>
            <a:pPr indent="0" lvl="0" marL="457200" rtl="0" algn="l">
              <a:lnSpc>
                <a:spcPct val="100000"/>
              </a:lnSpc>
              <a:spcBef>
                <a:spcPts val="600"/>
              </a:spcBef>
              <a:spcAft>
                <a:spcPts val="0"/>
              </a:spcAft>
              <a:buNone/>
            </a:pPr>
            <a:r>
              <a:t/>
            </a:r>
            <a:endParaRPr sz="1700">
              <a:solidFill>
                <a:srgbClr val="000000"/>
              </a:solidFill>
              <a:latin typeface="Proxima Nova"/>
              <a:ea typeface="Proxima Nova"/>
              <a:cs typeface="Proxima Nova"/>
              <a:sym typeface="Proxima Nova"/>
            </a:endParaRPr>
          </a:p>
          <a:p>
            <a:pPr indent="-336550" lvl="0" marL="457200" rtl="0" algn="l">
              <a:lnSpc>
                <a:spcPct val="100000"/>
              </a:lnSpc>
              <a:spcBef>
                <a:spcPts val="600"/>
              </a:spcBef>
              <a:spcAft>
                <a:spcPts val="0"/>
              </a:spcAft>
              <a:buClr>
                <a:srgbClr val="000000"/>
              </a:buClr>
              <a:buSzPts val="1700"/>
              <a:buFont typeface="Proxima Nova"/>
              <a:buChar char="●"/>
            </a:pPr>
            <a:r>
              <a:rPr lang="en" sz="1700">
                <a:latin typeface="Proxima Nova"/>
                <a:ea typeface="Proxima Nova"/>
                <a:cs typeface="Proxima Nova"/>
                <a:sym typeface="Proxima Nova"/>
              </a:rPr>
              <a:t>Browse features had the least </a:t>
            </a:r>
            <a:endParaRPr sz="1700">
              <a:latin typeface="Proxima Nova"/>
              <a:ea typeface="Proxima Nova"/>
              <a:cs typeface="Proxima Nova"/>
              <a:sym typeface="Proxima Nova"/>
            </a:endParaRPr>
          </a:p>
          <a:p>
            <a:pPr indent="0" lvl="0" marL="0" rtl="0" algn="l">
              <a:lnSpc>
                <a:spcPct val="100000"/>
              </a:lnSpc>
              <a:spcBef>
                <a:spcPts val="600"/>
              </a:spcBef>
              <a:spcAft>
                <a:spcPts val="0"/>
              </a:spcAft>
              <a:buNone/>
            </a:pPr>
            <a:r>
              <a:t/>
            </a:r>
            <a:endParaRPr sz="1700">
              <a:latin typeface="Proxima Nova"/>
              <a:ea typeface="Proxima Nova"/>
              <a:cs typeface="Proxima Nova"/>
              <a:sym typeface="Proxima Nova"/>
            </a:endParaRPr>
          </a:p>
          <a:p>
            <a:pPr indent="-336550" lvl="0" marL="457200" rtl="0" algn="l">
              <a:spcBef>
                <a:spcPts val="600"/>
              </a:spcBef>
              <a:spcAft>
                <a:spcPts val="0"/>
              </a:spcAft>
              <a:buSzPts val="1700"/>
              <a:buFont typeface="Proxima Nova"/>
              <a:buChar char="●"/>
            </a:pPr>
            <a:r>
              <a:rPr lang="en" sz="1700">
                <a:latin typeface="Proxima Nova"/>
                <a:ea typeface="Proxima Nova"/>
                <a:cs typeface="Proxima Nova"/>
                <a:sym typeface="Proxima Nova"/>
              </a:rPr>
              <a:t>Suggested Videos has a 2% click-through rate, a good average </a:t>
            </a:r>
            <a:endParaRPr sz="1700">
              <a:latin typeface="Proxima Nova"/>
              <a:ea typeface="Proxima Nova"/>
              <a:cs typeface="Proxima Nova"/>
              <a:sym typeface="Proxima Nova"/>
            </a:endParaRPr>
          </a:p>
          <a:p>
            <a:pPr indent="0" lvl="0" marL="457200" rtl="0" algn="l">
              <a:lnSpc>
                <a:spcPct val="100000"/>
              </a:lnSpc>
              <a:spcBef>
                <a:spcPts val="600"/>
              </a:spcBef>
              <a:spcAft>
                <a:spcPts val="0"/>
              </a:spcAft>
              <a:buNone/>
            </a:pPr>
            <a:r>
              <a:t/>
            </a:r>
            <a:endParaRPr sz="1700">
              <a:solidFill>
                <a:srgbClr val="000000"/>
              </a:solidFill>
              <a:latin typeface="Proxima Nova"/>
              <a:ea typeface="Proxima Nova"/>
              <a:cs typeface="Proxima Nova"/>
              <a:sym typeface="Proxima Nova"/>
            </a:endParaRPr>
          </a:p>
          <a:p>
            <a:pPr indent="0" lvl="0" marL="914400" rtl="0" algn="l">
              <a:lnSpc>
                <a:spcPct val="100000"/>
              </a:lnSpc>
              <a:spcBef>
                <a:spcPts val="600"/>
              </a:spcBef>
              <a:spcAft>
                <a:spcPts val="0"/>
              </a:spcAft>
              <a:buNone/>
            </a:pPr>
            <a:r>
              <a:t/>
            </a:r>
            <a:endParaRPr sz="1800">
              <a:solidFill>
                <a:srgbClr val="000000"/>
              </a:solidFill>
              <a:latin typeface="Proxima Nova"/>
              <a:ea typeface="Proxima Nova"/>
              <a:cs typeface="Proxima Nova"/>
              <a:sym typeface="Proxima Nova"/>
            </a:endParaRPr>
          </a:p>
        </p:txBody>
      </p:sp>
      <p:pic>
        <p:nvPicPr>
          <p:cNvPr id="229" name="Google Shape;229;p25"/>
          <p:cNvPicPr preferRelativeResize="0"/>
          <p:nvPr/>
        </p:nvPicPr>
        <p:blipFill rotWithShape="1">
          <a:blip r:embed="rId3">
            <a:alphaModFix/>
          </a:blip>
          <a:srcRect b="0" l="0" r="0" t="15881"/>
          <a:stretch/>
        </p:blipFill>
        <p:spPr>
          <a:xfrm>
            <a:off x="172400" y="891350"/>
            <a:ext cx="5643300" cy="392149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pic>
        <p:nvPicPr>
          <p:cNvPr id="234" name="Google Shape;234;p26"/>
          <p:cNvPicPr preferRelativeResize="0"/>
          <p:nvPr/>
        </p:nvPicPr>
        <p:blipFill rotWithShape="1">
          <a:blip r:embed="rId3">
            <a:alphaModFix/>
          </a:blip>
          <a:srcRect b="0" l="0" r="0" t="11371"/>
          <a:stretch/>
        </p:blipFill>
        <p:spPr>
          <a:xfrm>
            <a:off x="3341000" y="541513"/>
            <a:ext cx="5420325" cy="4137725"/>
          </a:xfrm>
          <a:prstGeom prst="rect">
            <a:avLst/>
          </a:prstGeom>
          <a:noFill/>
          <a:ln>
            <a:noFill/>
          </a:ln>
        </p:spPr>
      </p:pic>
      <p:sp>
        <p:nvSpPr>
          <p:cNvPr id="235" name="Google Shape;235;p26"/>
          <p:cNvSpPr txBox="1"/>
          <p:nvPr/>
        </p:nvSpPr>
        <p:spPr>
          <a:xfrm>
            <a:off x="367400" y="52150"/>
            <a:ext cx="6123600" cy="393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200">
                <a:solidFill>
                  <a:schemeClr val="dk1"/>
                </a:solidFill>
                <a:latin typeface="Proxima Nova"/>
                <a:ea typeface="Proxima Nova"/>
                <a:cs typeface="Proxima Nova"/>
                <a:sym typeface="Proxima Nova"/>
              </a:rPr>
              <a:t>YouTube’s Yearly Views for each Traffic Source</a:t>
            </a:r>
            <a:endParaRPr b="1" sz="2200">
              <a:solidFill>
                <a:srgbClr val="000000"/>
              </a:solidFill>
              <a:latin typeface="Proxima Nova"/>
              <a:ea typeface="Proxima Nova"/>
              <a:cs typeface="Proxima Nova"/>
              <a:sym typeface="Proxima Nova"/>
            </a:endParaRPr>
          </a:p>
        </p:txBody>
      </p:sp>
      <p:sp>
        <p:nvSpPr>
          <p:cNvPr id="236" name="Google Shape;236;p26"/>
          <p:cNvSpPr txBox="1"/>
          <p:nvPr/>
        </p:nvSpPr>
        <p:spPr>
          <a:xfrm>
            <a:off x="367400" y="395725"/>
            <a:ext cx="5253300" cy="323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600"/>
              </a:spcBef>
              <a:spcAft>
                <a:spcPts val="0"/>
              </a:spcAft>
              <a:buNone/>
            </a:pPr>
            <a:r>
              <a:rPr b="1" lang="en" sz="900">
                <a:latin typeface="Proxima Nova"/>
                <a:ea typeface="Proxima Nova"/>
                <a:cs typeface="Proxima Nova"/>
                <a:sym typeface="Proxima Nova"/>
              </a:rPr>
              <a:t>** Total count of views for each Traffic Source per year (2020 - 2022)</a:t>
            </a:r>
            <a:endParaRPr b="1" sz="900">
              <a:latin typeface="Proxima Nova"/>
              <a:ea typeface="Proxima Nova"/>
              <a:cs typeface="Proxima Nova"/>
              <a:sym typeface="Proxima Nova"/>
            </a:endParaRPr>
          </a:p>
        </p:txBody>
      </p:sp>
      <p:sp>
        <p:nvSpPr>
          <p:cNvPr id="237" name="Google Shape;237;p26"/>
          <p:cNvSpPr txBox="1"/>
          <p:nvPr/>
        </p:nvSpPr>
        <p:spPr>
          <a:xfrm>
            <a:off x="367400" y="916113"/>
            <a:ext cx="2545800" cy="3388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600"/>
              </a:spcBef>
              <a:spcAft>
                <a:spcPts val="0"/>
              </a:spcAft>
              <a:buNone/>
            </a:pPr>
            <a:r>
              <a:rPr b="1" lang="en" sz="2100" u="sng">
                <a:solidFill>
                  <a:srgbClr val="000000"/>
                </a:solidFill>
                <a:latin typeface="Proxima Nova"/>
                <a:ea typeface="Proxima Nova"/>
                <a:cs typeface="Proxima Nova"/>
                <a:sym typeface="Proxima Nova"/>
              </a:rPr>
              <a:t>Observations:</a:t>
            </a:r>
            <a:endParaRPr sz="1700">
              <a:solidFill>
                <a:srgbClr val="000000"/>
              </a:solidFill>
              <a:latin typeface="Proxima Nova"/>
              <a:ea typeface="Proxima Nova"/>
              <a:cs typeface="Proxima Nova"/>
              <a:sym typeface="Proxima Nova"/>
            </a:endParaRPr>
          </a:p>
          <a:p>
            <a:pPr indent="0" lvl="0" marL="457200" rtl="0" algn="l">
              <a:lnSpc>
                <a:spcPct val="100000"/>
              </a:lnSpc>
              <a:spcBef>
                <a:spcPts val="600"/>
              </a:spcBef>
              <a:spcAft>
                <a:spcPts val="0"/>
              </a:spcAft>
              <a:buNone/>
            </a:pPr>
            <a:r>
              <a:t/>
            </a:r>
            <a:endParaRPr sz="1700">
              <a:solidFill>
                <a:srgbClr val="000000"/>
              </a:solidFill>
              <a:latin typeface="Proxima Nova"/>
              <a:ea typeface="Proxima Nova"/>
              <a:cs typeface="Proxima Nova"/>
              <a:sym typeface="Proxima Nova"/>
            </a:endParaRPr>
          </a:p>
          <a:p>
            <a:pPr indent="-336550" lvl="0" marL="457200" rtl="0" algn="l">
              <a:lnSpc>
                <a:spcPct val="100000"/>
              </a:lnSpc>
              <a:spcBef>
                <a:spcPts val="600"/>
              </a:spcBef>
              <a:spcAft>
                <a:spcPts val="0"/>
              </a:spcAft>
              <a:buClr>
                <a:srgbClr val="000000"/>
              </a:buClr>
              <a:buSzPts val="1700"/>
              <a:buFont typeface="Proxima Nova"/>
              <a:buChar char="●"/>
            </a:pPr>
            <a:r>
              <a:rPr lang="en" sz="1700">
                <a:latin typeface="Proxima Nova"/>
                <a:ea typeface="Proxima Nova"/>
                <a:cs typeface="Proxima Nova"/>
                <a:sym typeface="Proxima Nova"/>
              </a:rPr>
              <a:t>2022, Short Feeds makes its debut </a:t>
            </a:r>
            <a:endParaRPr sz="1700">
              <a:latin typeface="Proxima Nova"/>
              <a:ea typeface="Proxima Nova"/>
              <a:cs typeface="Proxima Nova"/>
              <a:sym typeface="Proxima Nova"/>
            </a:endParaRPr>
          </a:p>
          <a:p>
            <a:pPr indent="0" lvl="0" marL="0" rtl="0" algn="l">
              <a:lnSpc>
                <a:spcPct val="100000"/>
              </a:lnSpc>
              <a:spcBef>
                <a:spcPts val="600"/>
              </a:spcBef>
              <a:spcAft>
                <a:spcPts val="0"/>
              </a:spcAft>
              <a:buNone/>
            </a:pPr>
            <a:r>
              <a:t/>
            </a:r>
            <a:endParaRPr sz="1700">
              <a:latin typeface="Proxima Nova"/>
              <a:ea typeface="Proxima Nova"/>
              <a:cs typeface="Proxima Nova"/>
              <a:sym typeface="Proxima Nova"/>
            </a:endParaRPr>
          </a:p>
          <a:p>
            <a:pPr indent="-336550" lvl="0" marL="457200" rtl="0" algn="l">
              <a:spcBef>
                <a:spcPts val="600"/>
              </a:spcBef>
              <a:spcAft>
                <a:spcPts val="0"/>
              </a:spcAft>
              <a:buSzPts val="1700"/>
              <a:buFont typeface="Proxima Nova"/>
              <a:buChar char="●"/>
            </a:pPr>
            <a:r>
              <a:rPr lang="en" sz="1700">
                <a:solidFill>
                  <a:schemeClr val="dk1"/>
                </a:solidFill>
                <a:latin typeface="Proxima Nova"/>
                <a:ea typeface="Proxima Nova"/>
                <a:cs typeface="Proxima Nova"/>
                <a:sym typeface="Proxima Nova"/>
              </a:rPr>
              <a:t>300% increase in </a:t>
            </a:r>
            <a:r>
              <a:rPr lang="en" sz="1700">
                <a:latin typeface="Proxima Nova"/>
                <a:ea typeface="Proxima Nova"/>
                <a:cs typeface="Proxima Nova"/>
                <a:sym typeface="Proxima Nova"/>
              </a:rPr>
              <a:t>Suggested Videos since 2021</a:t>
            </a:r>
            <a:endParaRPr sz="1700">
              <a:latin typeface="Proxima Nova"/>
              <a:ea typeface="Proxima Nova"/>
              <a:cs typeface="Proxima Nova"/>
              <a:sym typeface="Proxima Nova"/>
            </a:endParaRPr>
          </a:p>
          <a:p>
            <a:pPr indent="0" lvl="0" marL="457200" rtl="0" algn="l">
              <a:lnSpc>
                <a:spcPct val="100000"/>
              </a:lnSpc>
              <a:spcBef>
                <a:spcPts val="600"/>
              </a:spcBef>
              <a:spcAft>
                <a:spcPts val="0"/>
              </a:spcAft>
              <a:buNone/>
            </a:pPr>
            <a:r>
              <a:t/>
            </a:r>
            <a:endParaRPr sz="1700">
              <a:solidFill>
                <a:srgbClr val="000000"/>
              </a:solidFill>
              <a:latin typeface="Proxima Nova"/>
              <a:ea typeface="Proxima Nova"/>
              <a:cs typeface="Proxima Nova"/>
              <a:sym typeface="Proxima Nova"/>
            </a:endParaRPr>
          </a:p>
          <a:p>
            <a:pPr indent="0" lvl="0" marL="914400" rtl="0" algn="l">
              <a:lnSpc>
                <a:spcPct val="100000"/>
              </a:lnSpc>
              <a:spcBef>
                <a:spcPts val="600"/>
              </a:spcBef>
              <a:spcAft>
                <a:spcPts val="0"/>
              </a:spcAft>
              <a:buNone/>
            </a:pPr>
            <a:r>
              <a:t/>
            </a:r>
            <a:endParaRPr sz="1800">
              <a:solidFill>
                <a:srgbClr val="000000"/>
              </a:solidFill>
              <a:latin typeface="Proxima Nova"/>
              <a:ea typeface="Proxima Nova"/>
              <a:cs typeface="Proxima Nova"/>
              <a:sym typeface="Proxima Nova"/>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27"/>
          <p:cNvSpPr txBox="1"/>
          <p:nvPr/>
        </p:nvSpPr>
        <p:spPr>
          <a:xfrm>
            <a:off x="367400" y="52150"/>
            <a:ext cx="5795400" cy="393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200">
                <a:solidFill>
                  <a:schemeClr val="dk1"/>
                </a:solidFill>
                <a:latin typeface="Proxima Nova"/>
                <a:ea typeface="Proxima Nova"/>
                <a:cs typeface="Proxima Nova"/>
                <a:sym typeface="Proxima Nova"/>
              </a:rPr>
              <a:t>YouTube Total Monthly</a:t>
            </a:r>
            <a:r>
              <a:rPr b="1" lang="en" sz="2200">
                <a:solidFill>
                  <a:schemeClr val="dk1"/>
                </a:solidFill>
                <a:latin typeface="Proxima Nova"/>
                <a:ea typeface="Proxima Nova"/>
                <a:cs typeface="Proxima Nova"/>
                <a:sym typeface="Proxima Nova"/>
              </a:rPr>
              <a:t> Views for Each Year</a:t>
            </a:r>
            <a:endParaRPr b="1" sz="2200">
              <a:solidFill>
                <a:srgbClr val="000000"/>
              </a:solidFill>
              <a:latin typeface="Proxima Nova"/>
              <a:ea typeface="Proxima Nova"/>
              <a:cs typeface="Proxima Nova"/>
              <a:sym typeface="Proxima Nova"/>
            </a:endParaRPr>
          </a:p>
        </p:txBody>
      </p:sp>
      <p:pic>
        <p:nvPicPr>
          <p:cNvPr id="243" name="Google Shape;243;p27"/>
          <p:cNvPicPr preferRelativeResize="0"/>
          <p:nvPr/>
        </p:nvPicPr>
        <p:blipFill rotWithShape="1">
          <a:blip r:embed="rId3">
            <a:alphaModFix/>
          </a:blip>
          <a:srcRect b="19961" l="0" r="0" t="5915"/>
          <a:stretch/>
        </p:blipFill>
        <p:spPr>
          <a:xfrm>
            <a:off x="1" y="644033"/>
            <a:ext cx="9144003" cy="3855442"/>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pic>
        <p:nvPicPr>
          <p:cNvPr id="248" name="Google Shape;248;p28"/>
          <p:cNvPicPr preferRelativeResize="0"/>
          <p:nvPr/>
        </p:nvPicPr>
        <p:blipFill rotWithShape="1">
          <a:blip r:embed="rId3">
            <a:alphaModFix/>
          </a:blip>
          <a:srcRect b="0" l="0" r="18327" t="8441"/>
          <a:stretch/>
        </p:blipFill>
        <p:spPr>
          <a:xfrm>
            <a:off x="2658200" y="718825"/>
            <a:ext cx="6417976" cy="3970499"/>
          </a:xfrm>
          <a:prstGeom prst="rect">
            <a:avLst/>
          </a:prstGeom>
          <a:noFill/>
          <a:ln>
            <a:noFill/>
          </a:ln>
        </p:spPr>
      </p:pic>
      <p:sp>
        <p:nvSpPr>
          <p:cNvPr id="249" name="Google Shape;249;p28"/>
          <p:cNvSpPr txBox="1"/>
          <p:nvPr/>
        </p:nvSpPr>
        <p:spPr>
          <a:xfrm>
            <a:off x="367400" y="52150"/>
            <a:ext cx="8462100" cy="393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200">
                <a:solidFill>
                  <a:schemeClr val="dk1"/>
                </a:solidFill>
                <a:latin typeface="Proxima Nova"/>
                <a:ea typeface="Proxima Nova"/>
                <a:cs typeface="Proxima Nova"/>
                <a:sym typeface="Proxima Nova"/>
              </a:rPr>
              <a:t>Monthly Total Views for Each Traffic Source per Year</a:t>
            </a:r>
            <a:endParaRPr b="1" sz="2200">
              <a:solidFill>
                <a:srgbClr val="000000"/>
              </a:solidFill>
              <a:latin typeface="Proxima Nova"/>
              <a:ea typeface="Proxima Nova"/>
              <a:cs typeface="Proxima Nova"/>
              <a:sym typeface="Proxima Nova"/>
            </a:endParaRPr>
          </a:p>
        </p:txBody>
      </p:sp>
      <p:pic>
        <p:nvPicPr>
          <p:cNvPr id="250" name="Google Shape;250;p28"/>
          <p:cNvPicPr preferRelativeResize="0"/>
          <p:nvPr/>
        </p:nvPicPr>
        <p:blipFill rotWithShape="1">
          <a:blip r:embed="rId4">
            <a:alphaModFix/>
          </a:blip>
          <a:srcRect b="0" l="0" r="27007" t="0"/>
          <a:stretch/>
        </p:blipFill>
        <p:spPr>
          <a:xfrm>
            <a:off x="367400" y="718825"/>
            <a:ext cx="2090400" cy="17573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29"/>
          <p:cNvSpPr txBox="1"/>
          <p:nvPr/>
        </p:nvSpPr>
        <p:spPr>
          <a:xfrm>
            <a:off x="5228175" y="903300"/>
            <a:ext cx="38445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Proxima Nova"/>
                <a:ea typeface="Proxima Nova"/>
                <a:cs typeface="Proxima Nova"/>
                <a:sym typeface="Proxima Nova"/>
              </a:rPr>
              <a:t>Observations</a:t>
            </a:r>
            <a:r>
              <a:rPr lang="en">
                <a:latin typeface="Proxima Nova"/>
                <a:ea typeface="Proxima Nova"/>
                <a:cs typeface="Proxima Nova"/>
                <a:sym typeface="Proxima Nova"/>
              </a:rPr>
              <a:t>:</a:t>
            </a:r>
            <a:endParaRPr>
              <a:latin typeface="Proxima Nova"/>
              <a:ea typeface="Proxima Nova"/>
              <a:cs typeface="Proxima Nova"/>
              <a:sym typeface="Proxima Nova"/>
            </a:endParaRPr>
          </a:p>
          <a:p>
            <a:pPr indent="-317500" lvl="0" marL="457200" rtl="0" algn="l">
              <a:spcBef>
                <a:spcPts val="0"/>
              </a:spcBef>
              <a:spcAft>
                <a:spcPts val="0"/>
              </a:spcAft>
              <a:buSzPts val="1400"/>
              <a:buFont typeface="Proxima Nova"/>
              <a:buChar char="●"/>
            </a:pPr>
            <a:r>
              <a:rPr lang="en">
                <a:latin typeface="Proxima Nova"/>
                <a:ea typeface="Proxima Nova"/>
                <a:cs typeface="Proxima Nova"/>
                <a:sym typeface="Proxima Nova"/>
              </a:rPr>
              <a:t>2/3 of viewers are female</a:t>
            </a:r>
            <a:endParaRPr>
              <a:latin typeface="Proxima Nova"/>
              <a:ea typeface="Proxima Nova"/>
              <a:cs typeface="Proxima Nova"/>
              <a:sym typeface="Proxima Nova"/>
            </a:endParaRPr>
          </a:p>
          <a:p>
            <a:pPr indent="-317500" lvl="0" marL="457200" rtl="0" algn="l">
              <a:spcBef>
                <a:spcPts val="0"/>
              </a:spcBef>
              <a:spcAft>
                <a:spcPts val="0"/>
              </a:spcAft>
              <a:buSzPts val="1400"/>
              <a:buFont typeface="Proxima Nova"/>
              <a:buChar char="●"/>
            </a:pPr>
            <a:r>
              <a:rPr lang="en">
                <a:latin typeface="Proxima Nova"/>
                <a:ea typeface="Proxima Nova"/>
                <a:cs typeface="Proxima Nova"/>
                <a:sym typeface="Proxima Nova"/>
              </a:rPr>
              <a:t>On average, males spend 10% more time watching a video</a:t>
            </a:r>
            <a:endParaRPr>
              <a:latin typeface="Proxima Nova"/>
              <a:ea typeface="Proxima Nova"/>
              <a:cs typeface="Proxima Nova"/>
              <a:sym typeface="Proxima Nova"/>
            </a:endParaRPr>
          </a:p>
        </p:txBody>
      </p:sp>
      <p:sp>
        <p:nvSpPr>
          <p:cNvPr id="256" name="Google Shape;256;p29"/>
          <p:cNvSpPr txBox="1"/>
          <p:nvPr/>
        </p:nvSpPr>
        <p:spPr>
          <a:xfrm>
            <a:off x="5228175" y="1950000"/>
            <a:ext cx="3844500" cy="277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Proxima Nova"/>
                <a:ea typeface="Proxima Nova"/>
                <a:cs typeface="Proxima Nova"/>
                <a:sym typeface="Proxima Nova"/>
              </a:rPr>
              <a:t>Insights</a:t>
            </a:r>
            <a:r>
              <a:rPr lang="en">
                <a:latin typeface="Proxima Nova"/>
                <a:ea typeface="Proxima Nova"/>
                <a:cs typeface="Proxima Nova"/>
                <a:sym typeface="Proxima Nova"/>
              </a:rPr>
              <a:t>:</a:t>
            </a:r>
            <a:endParaRPr>
              <a:latin typeface="Proxima Nova"/>
              <a:ea typeface="Proxima Nova"/>
              <a:cs typeface="Proxima Nova"/>
              <a:sym typeface="Proxima Nova"/>
            </a:endParaRPr>
          </a:p>
          <a:p>
            <a:pPr indent="-317500" lvl="0" marL="457200" rtl="0" algn="l">
              <a:spcBef>
                <a:spcPts val="0"/>
              </a:spcBef>
              <a:spcAft>
                <a:spcPts val="0"/>
              </a:spcAft>
              <a:buSzPts val="1400"/>
              <a:buFont typeface="Proxima Nova"/>
              <a:buChar char="●"/>
            </a:pPr>
            <a:r>
              <a:rPr lang="en">
                <a:latin typeface="Proxima Nova"/>
                <a:ea typeface="Proxima Nova"/>
                <a:cs typeface="Proxima Nova"/>
                <a:sym typeface="Proxima Nova"/>
              </a:rPr>
              <a:t>Females are more likely to watch because they are more likely to have Alzheimer’s because they generally:</a:t>
            </a:r>
            <a:endParaRPr>
              <a:latin typeface="Proxima Nova"/>
              <a:ea typeface="Proxima Nova"/>
              <a:cs typeface="Proxima Nova"/>
              <a:sym typeface="Proxima Nova"/>
            </a:endParaRPr>
          </a:p>
          <a:p>
            <a:pPr indent="-317500" lvl="1" marL="914400" rtl="0" algn="l">
              <a:spcBef>
                <a:spcPts val="0"/>
              </a:spcBef>
              <a:spcAft>
                <a:spcPts val="0"/>
              </a:spcAft>
              <a:buSzPts val="1400"/>
              <a:buFont typeface="Proxima Nova"/>
              <a:buChar char="○"/>
            </a:pPr>
            <a:r>
              <a:rPr lang="en">
                <a:latin typeface="Proxima Nova"/>
                <a:ea typeface="Proxima Nova"/>
                <a:cs typeface="Proxima Nova"/>
                <a:sym typeface="Proxima Nova"/>
              </a:rPr>
              <a:t>live longer than males</a:t>
            </a:r>
            <a:endParaRPr>
              <a:latin typeface="Proxima Nova"/>
              <a:ea typeface="Proxima Nova"/>
              <a:cs typeface="Proxima Nova"/>
              <a:sym typeface="Proxima Nova"/>
            </a:endParaRPr>
          </a:p>
          <a:p>
            <a:pPr indent="-317500" lvl="1" marL="914400" rtl="0" algn="l">
              <a:spcBef>
                <a:spcPts val="0"/>
              </a:spcBef>
              <a:spcAft>
                <a:spcPts val="0"/>
              </a:spcAft>
              <a:buSzPts val="1400"/>
              <a:buFont typeface="Proxima Nova"/>
              <a:buChar char="○"/>
            </a:pPr>
            <a:r>
              <a:rPr lang="en">
                <a:latin typeface="Proxima Nova"/>
                <a:ea typeface="Proxima Nova"/>
                <a:cs typeface="Proxima Nova"/>
                <a:sym typeface="Proxima Nova"/>
              </a:rPr>
              <a:t>have a stronger immune system</a:t>
            </a:r>
            <a:endParaRPr>
              <a:latin typeface="Proxima Nova"/>
              <a:ea typeface="Proxima Nova"/>
              <a:cs typeface="Proxima Nova"/>
              <a:sym typeface="Proxima Nova"/>
            </a:endParaRPr>
          </a:p>
          <a:p>
            <a:pPr indent="-317500" lvl="2" marL="1371600" rtl="0" algn="l">
              <a:spcBef>
                <a:spcPts val="0"/>
              </a:spcBef>
              <a:spcAft>
                <a:spcPts val="0"/>
              </a:spcAft>
              <a:buSzPts val="1400"/>
              <a:buFont typeface="Proxima Nova"/>
              <a:buChar char="■"/>
            </a:pPr>
            <a:r>
              <a:rPr lang="en">
                <a:solidFill>
                  <a:schemeClr val="dk1"/>
                </a:solidFill>
                <a:latin typeface="Proxima Nova"/>
                <a:ea typeface="Proxima Nova"/>
                <a:cs typeface="Proxima Nova"/>
                <a:sym typeface="Proxima Nova"/>
              </a:rPr>
              <a:t>Slightly more amyloid plaque</a:t>
            </a:r>
            <a:endParaRPr>
              <a:solidFill>
                <a:schemeClr val="dk1"/>
              </a:solidFill>
              <a:latin typeface="Proxima Nova"/>
              <a:ea typeface="Proxima Nova"/>
              <a:cs typeface="Proxima Nova"/>
              <a:sym typeface="Proxima Nova"/>
            </a:endParaRPr>
          </a:p>
          <a:p>
            <a:pPr indent="-317500" lvl="2" marL="1371600" rtl="0" algn="l">
              <a:spcBef>
                <a:spcPts val="0"/>
              </a:spcBef>
              <a:spcAft>
                <a:spcPts val="0"/>
              </a:spcAft>
              <a:buClr>
                <a:schemeClr val="dk1"/>
              </a:buClr>
              <a:buSzPts val="1400"/>
              <a:buFont typeface="Proxima Nova"/>
              <a:buChar char="■"/>
            </a:pPr>
            <a:r>
              <a:rPr lang="en">
                <a:solidFill>
                  <a:schemeClr val="dk1"/>
                </a:solidFill>
                <a:latin typeface="Proxima Nova"/>
                <a:ea typeface="Proxima Nova"/>
                <a:cs typeface="Proxima Nova"/>
                <a:sym typeface="Proxima Nova"/>
              </a:rPr>
              <a:t>Amyloid plaque plays a central role in causing </a:t>
            </a:r>
            <a:r>
              <a:rPr lang="en">
                <a:solidFill>
                  <a:schemeClr val="dk1"/>
                </a:solidFill>
                <a:latin typeface="Proxima Nova"/>
                <a:ea typeface="Proxima Nova"/>
                <a:cs typeface="Proxima Nova"/>
                <a:sym typeface="Proxima Nova"/>
              </a:rPr>
              <a:t>Alzheimer’s</a:t>
            </a:r>
            <a:endParaRPr>
              <a:solidFill>
                <a:schemeClr val="dk1"/>
              </a:solidFill>
              <a:latin typeface="Proxima Nova"/>
              <a:ea typeface="Proxima Nova"/>
              <a:cs typeface="Proxima Nova"/>
              <a:sym typeface="Proxima Nova"/>
            </a:endParaRPr>
          </a:p>
          <a:p>
            <a:pPr indent="-317500" lvl="0" marL="457200" rtl="0" algn="l">
              <a:spcBef>
                <a:spcPts val="0"/>
              </a:spcBef>
              <a:spcAft>
                <a:spcPts val="0"/>
              </a:spcAft>
              <a:buClr>
                <a:schemeClr val="dk1"/>
              </a:buClr>
              <a:buSzPts val="1400"/>
              <a:buFont typeface="Proxima Nova"/>
              <a:buChar char="●"/>
            </a:pPr>
            <a:r>
              <a:rPr lang="en">
                <a:solidFill>
                  <a:schemeClr val="dk1"/>
                </a:solidFill>
                <a:latin typeface="Proxima Nova"/>
                <a:ea typeface="Proxima Nova"/>
                <a:cs typeface="Proxima Nova"/>
                <a:sym typeface="Proxima Nova"/>
              </a:rPr>
              <a:t>Possibly some content is more male friendly</a:t>
            </a:r>
            <a:endParaRPr>
              <a:solidFill>
                <a:schemeClr val="dk1"/>
              </a:solidFill>
              <a:latin typeface="Proxima Nova"/>
              <a:ea typeface="Proxima Nova"/>
              <a:cs typeface="Proxima Nova"/>
              <a:sym typeface="Proxima Nova"/>
            </a:endParaRPr>
          </a:p>
        </p:txBody>
      </p:sp>
      <p:sp>
        <p:nvSpPr>
          <p:cNvPr id="257" name="Google Shape;257;p29"/>
          <p:cNvSpPr txBox="1"/>
          <p:nvPr/>
        </p:nvSpPr>
        <p:spPr>
          <a:xfrm>
            <a:off x="1632900" y="0"/>
            <a:ext cx="58782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800">
                <a:latin typeface="Proxima Nova"/>
                <a:ea typeface="Proxima Nova"/>
                <a:cs typeface="Proxima Nova"/>
                <a:sym typeface="Proxima Nova"/>
              </a:rPr>
              <a:t>Channel: Gender Demographics</a:t>
            </a:r>
            <a:endParaRPr b="1" sz="1800">
              <a:latin typeface="Proxima Nova"/>
              <a:ea typeface="Proxima Nova"/>
              <a:cs typeface="Proxima Nova"/>
              <a:sym typeface="Proxima Nova"/>
            </a:endParaRPr>
          </a:p>
        </p:txBody>
      </p:sp>
      <p:pic>
        <p:nvPicPr>
          <p:cNvPr id="258" name="Google Shape;258;p29"/>
          <p:cNvPicPr preferRelativeResize="0"/>
          <p:nvPr/>
        </p:nvPicPr>
        <p:blipFill>
          <a:blip r:embed="rId3">
            <a:alphaModFix/>
          </a:blip>
          <a:stretch>
            <a:fillRect/>
          </a:stretch>
        </p:blipFill>
        <p:spPr>
          <a:xfrm>
            <a:off x="81600" y="461700"/>
            <a:ext cx="5146574" cy="4547162"/>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30"/>
          <p:cNvSpPr txBox="1"/>
          <p:nvPr/>
        </p:nvSpPr>
        <p:spPr>
          <a:xfrm>
            <a:off x="5962300" y="858712"/>
            <a:ext cx="3125400" cy="212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Proxima Nova"/>
                <a:ea typeface="Proxima Nova"/>
                <a:cs typeface="Proxima Nova"/>
                <a:sym typeface="Proxima Nova"/>
              </a:rPr>
              <a:t>Observations</a:t>
            </a:r>
            <a:r>
              <a:rPr lang="en">
                <a:latin typeface="Proxima Nova"/>
                <a:ea typeface="Proxima Nova"/>
                <a:cs typeface="Proxima Nova"/>
                <a:sym typeface="Proxima Nova"/>
              </a:rPr>
              <a:t>:</a:t>
            </a:r>
            <a:endParaRPr>
              <a:latin typeface="Proxima Nova"/>
              <a:ea typeface="Proxima Nova"/>
              <a:cs typeface="Proxima Nova"/>
              <a:sym typeface="Proxima Nova"/>
            </a:endParaRPr>
          </a:p>
          <a:p>
            <a:pPr indent="-317500" lvl="0" marL="457200" rtl="0" algn="l">
              <a:spcBef>
                <a:spcPts val="0"/>
              </a:spcBef>
              <a:spcAft>
                <a:spcPts val="0"/>
              </a:spcAft>
              <a:buSzPts val="1400"/>
              <a:buFont typeface="Proxima Nova"/>
              <a:buChar char="●"/>
            </a:pPr>
            <a:r>
              <a:rPr lang="en">
                <a:latin typeface="Proxima Nova"/>
                <a:ea typeface="Proxima Nova"/>
                <a:cs typeface="Proxima Nova"/>
                <a:sym typeface="Proxima Nova"/>
              </a:rPr>
              <a:t>More than half of the views (out of 24,299) are from the US</a:t>
            </a:r>
            <a:endParaRPr>
              <a:latin typeface="Proxima Nova"/>
              <a:ea typeface="Proxima Nova"/>
              <a:cs typeface="Proxima Nova"/>
              <a:sym typeface="Proxima Nova"/>
            </a:endParaRPr>
          </a:p>
          <a:p>
            <a:pPr indent="-317500" lvl="1" marL="914400" rtl="0" algn="l">
              <a:spcBef>
                <a:spcPts val="0"/>
              </a:spcBef>
              <a:spcAft>
                <a:spcPts val="0"/>
              </a:spcAft>
              <a:buSzPts val="1400"/>
              <a:buFont typeface="Proxima Nova"/>
              <a:buChar char="○"/>
            </a:pPr>
            <a:r>
              <a:rPr lang="en">
                <a:latin typeface="Proxima Nova"/>
                <a:ea typeface="Proxima Nova"/>
                <a:cs typeface="Proxima Nova"/>
                <a:sym typeface="Proxima Nova"/>
              </a:rPr>
              <a:t>Second highest amount of viewers come </a:t>
            </a:r>
            <a:r>
              <a:rPr lang="en">
                <a:latin typeface="Proxima Nova"/>
                <a:ea typeface="Proxima Nova"/>
                <a:cs typeface="Proxima Nova"/>
                <a:sym typeface="Proxima Nova"/>
              </a:rPr>
              <a:t>from Canada</a:t>
            </a:r>
            <a:endParaRPr>
              <a:latin typeface="Proxima Nova"/>
              <a:ea typeface="Proxima Nova"/>
              <a:cs typeface="Proxima Nova"/>
              <a:sym typeface="Proxima Nova"/>
            </a:endParaRPr>
          </a:p>
          <a:p>
            <a:pPr indent="-317500" lvl="0" marL="457200" rtl="0" algn="l">
              <a:spcBef>
                <a:spcPts val="0"/>
              </a:spcBef>
              <a:spcAft>
                <a:spcPts val="0"/>
              </a:spcAft>
              <a:buSzPts val="1400"/>
              <a:buFont typeface="Proxima Nova"/>
              <a:buChar char="●"/>
            </a:pPr>
            <a:r>
              <a:rPr lang="en">
                <a:latin typeface="Proxima Nova"/>
                <a:ea typeface="Proxima Nova"/>
                <a:cs typeface="Proxima Nova"/>
                <a:sym typeface="Proxima Nova"/>
              </a:rPr>
              <a:t>Most countries with viewers have English as </a:t>
            </a:r>
            <a:r>
              <a:rPr lang="en">
                <a:latin typeface="Proxima Nova"/>
                <a:ea typeface="Proxima Nova"/>
                <a:cs typeface="Proxima Nova"/>
                <a:sym typeface="Proxima Nova"/>
              </a:rPr>
              <a:t>official</a:t>
            </a:r>
            <a:r>
              <a:rPr lang="en">
                <a:latin typeface="Proxima Nova"/>
                <a:ea typeface="Proxima Nova"/>
                <a:cs typeface="Proxima Nova"/>
                <a:sym typeface="Proxima Nova"/>
              </a:rPr>
              <a:t> language</a:t>
            </a:r>
            <a:endParaRPr>
              <a:latin typeface="Proxima Nova"/>
              <a:ea typeface="Proxima Nova"/>
              <a:cs typeface="Proxima Nova"/>
              <a:sym typeface="Proxima Nova"/>
            </a:endParaRPr>
          </a:p>
        </p:txBody>
      </p:sp>
      <p:sp>
        <p:nvSpPr>
          <p:cNvPr id="264" name="Google Shape;264;p30"/>
          <p:cNvSpPr txBox="1"/>
          <p:nvPr/>
        </p:nvSpPr>
        <p:spPr>
          <a:xfrm>
            <a:off x="0" y="103800"/>
            <a:ext cx="91440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800">
                <a:latin typeface="Proxima Nova"/>
                <a:ea typeface="Proxima Nova"/>
                <a:cs typeface="Proxima Nova"/>
                <a:sym typeface="Proxima Nova"/>
              </a:rPr>
              <a:t>Where Are the Viewers Located?</a:t>
            </a:r>
            <a:endParaRPr b="1" sz="1800">
              <a:latin typeface="Proxima Nova"/>
              <a:ea typeface="Proxima Nova"/>
              <a:cs typeface="Proxima Nova"/>
              <a:sym typeface="Proxima Nova"/>
            </a:endParaRPr>
          </a:p>
        </p:txBody>
      </p:sp>
      <p:sp>
        <p:nvSpPr>
          <p:cNvPr id="265" name="Google Shape;265;p30"/>
          <p:cNvSpPr txBox="1"/>
          <p:nvPr/>
        </p:nvSpPr>
        <p:spPr>
          <a:xfrm>
            <a:off x="5962300" y="2934200"/>
            <a:ext cx="31254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dk1"/>
                </a:solidFill>
                <a:latin typeface="Proxima Nova"/>
                <a:ea typeface="Proxima Nova"/>
                <a:cs typeface="Proxima Nova"/>
                <a:sym typeface="Proxima Nova"/>
              </a:rPr>
              <a:t>Insights</a:t>
            </a:r>
            <a:r>
              <a:rPr lang="en">
                <a:solidFill>
                  <a:schemeClr val="dk1"/>
                </a:solidFill>
                <a:latin typeface="Proxima Nova"/>
                <a:ea typeface="Proxima Nova"/>
                <a:cs typeface="Proxima Nova"/>
                <a:sym typeface="Proxima Nova"/>
              </a:rPr>
              <a:t>:</a:t>
            </a:r>
            <a:endParaRPr>
              <a:solidFill>
                <a:schemeClr val="dk1"/>
              </a:solidFill>
              <a:latin typeface="Proxima Nova"/>
              <a:ea typeface="Proxima Nova"/>
              <a:cs typeface="Proxima Nova"/>
              <a:sym typeface="Proxima Nova"/>
            </a:endParaRPr>
          </a:p>
          <a:p>
            <a:pPr indent="-317500" lvl="0" marL="457200" rtl="0" algn="l">
              <a:spcBef>
                <a:spcPts val="0"/>
              </a:spcBef>
              <a:spcAft>
                <a:spcPts val="0"/>
              </a:spcAft>
              <a:buClr>
                <a:schemeClr val="dk1"/>
              </a:buClr>
              <a:buSzPts val="1400"/>
              <a:buFont typeface="Proxima Nova"/>
              <a:buChar char="●"/>
            </a:pPr>
            <a:r>
              <a:rPr lang="en">
                <a:solidFill>
                  <a:schemeClr val="dk1"/>
                </a:solidFill>
                <a:latin typeface="Proxima Nova"/>
                <a:ea typeface="Proxima Nova"/>
                <a:cs typeface="Proxima Nova"/>
                <a:sym typeface="Proxima Nova"/>
              </a:rPr>
              <a:t>Easier to find and understand the videos for English speakers</a:t>
            </a:r>
            <a:endParaRPr>
              <a:solidFill>
                <a:schemeClr val="dk1"/>
              </a:solidFill>
              <a:latin typeface="Proxima Nova"/>
              <a:ea typeface="Proxima Nova"/>
              <a:cs typeface="Proxima Nova"/>
              <a:sym typeface="Proxima Nova"/>
            </a:endParaRPr>
          </a:p>
          <a:p>
            <a:pPr indent="-317500" lvl="0" marL="457200" rtl="0" algn="l">
              <a:spcBef>
                <a:spcPts val="0"/>
              </a:spcBef>
              <a:spcAft>
                <a:spcPts val="0"/>
              </a:spcAft>
              <a:buClr>
                <a:schemeClr val="dk1"/>
              </a:buClr>
              <a:buSzPts val="1400"/>
              <a:buFont typeface="Proxima Nova"/>
              <a:buChar char="●"/>
            </a:pPr>
            <a:r>
              <a:rPr lang="en">
                <a:solidFill>
                  <a:schemeClr val="dk1"/>
                </a:solidFill>
                <a:latin typeface="Proxima Nova"/>
                <a:ea typeface="Proxima Nova"/>
                <a:cs typeface="Proxima Nova"/>
                <a:sym typeface="Proxima Nova"/>
              </a:rPr>
              <a:t>Much higher chance of being recommended to English speakers (same language)</a:t>
            </a:r>
            <a:endParaRPr>
              <a:solidFill>
                <a:schemeClr val="dk1"/>
              </a:solidFill>
              <a:latin typeface="Proxima Nova"/>
              <a:ea typeface="Proxima Nova"/>
              <a:cs typeface="Proxima Nova"/>
              <a:sym typeface="Proxima Nova"/>
            </a:endParaRPr>
          </a:p>
        </p:txBody>
      </p:sp>
      <p:pic>
        <p:nvPicPr>
          <p:cNvPr id="266" name="Google Shape;266;p30"/>
          <p:cNvPicPr preferRelativeResize="0"/>
          <p:nvPr/>
        </p:nvPicPr>
        <p:blipFill>
          <a:blip r:embed="rId3">
            <a:alphaModFix/>
          </a:blip>
          <a:stretch>
            <a:fillRect/>
          </a:stretch>
        </p:blipFill>
        <p:spPr>
          <a:xfrm>
            <a:off x="36200" y="941838"/>
            <a:ext cx="5926101" cy="325982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31"/>
          <p:cNvSpPr txBox="1"/>
          <p:nvPr/>
        </p:nvSpPr>
        <p:spPr>
          <a:xfrm>
            <a:off x="0" y="65875"/>
            <a:ext cx="91440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800">
                <a:latin typeface="Proxima Nova"/>
                <a:ea typeface="Proxima Nova"/>
                <a:cs typeface="Proxima Nova"/>
                <a:sym typeface="Proxima Nova"/>
              </a:rPr>
              <a:t>What Operating Systems Do Viewers Use?</a:t>
            </a:r>
            <a:endParaRPr b="1" sz="1800">
              <a:latin typeface="Proxima Nova"/>
              <a:ea typeface="Proxima Nova"/>
              <a:cs typeface="Proxima Nova"/>
              <a:sym typeface="Proxima Nova"/>
            </a:endParaRPr>
          </a:p>
        </p:txBody>
      </p:sp>
      <p:sp>
        <p:nvSpPr>
          <p:cNvPr id="272" name="Google Shape;272;p31"/>
          <p:cNvSpPr txBox="1"/>
          <p:nvPr/>
        </p:nvSpPr>
        <p:spPr>
          <a:xfrm>
            <a:off x="5028175" y="697775"/>
            <a:ext cx="34926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Proxima Nova"/>
                <a:ea typeface="Proxima Nova"/>
                <a:cs typeface="Proxima Nova"/>
                <a:sym typeface="Proxima Nova"/>
              </a:rPr>
              <a:t>Observations</a:t>
            </a:r>
            <a:r>
              <a:rPr lang="en">
                <a:latin typeface="Proxima Nova"/>
                <a:ea typeface="Proxima Nova"/>
                <a:cs typeface="Proxima Nova"/>
                <a:sym typeface="Proxima Nova"/>
              </a:rPr>
              <a:t>:</a:t>
            </a:r>
            <a:endParaRPr>
              <a:latin typeface="Proxima Nova"/>
              <a:ea typeface="Proxima Nova"/>
              <a:cs typeface="Proxima Nova"/>
              <a:sym typeface="Proxima Nova"/>
            </a:endParaRPr>
          </a:p>
          <a:p>
            <a:pPr indent="-317500" lvl="0" marL="457200" rtl="0" algn="l">
              <a:spcBef>
                <a:spcPts val="0"/>
              </a:spcBef>
              <a:spcAft>
                <a:spcPts val="0"/>
              </a:spcAft>
              <a:buSzPts val="1400"/>
              <a:buFont typeface="Proxima Nova"/>
              <a:buChar char="●"/>
            </a:pPr>
            <a:r>
              <a:rPr lang="en">
                <a:latin typeface="Proxima Nova"/>
                <a:ea typeface="Proxima Nova"/>
                <a:cs typeface="Proxima Nova"/>
                <a:sym typeface="Proxima Nova"/>
              </a:rPr>
              <a:t>Majority of viewers are on Windows</a:t>
            </a:r>
            <a:endParaRPr>
              <a:latin typeface="Proxima Nova"/>
              <a:ea typeface="Proxima Nova"/>
              <a:cs typeface="Proxima Nova"/>
              <a:sym typeface="Proxima Nova"/>
            </a:endParaRPr>
          </a:p>
          <a:p>
            <a:pPr indent="-317500" lvl="0" marL="457200" rtl="0" algn="l">
              <a:spcBef>
                <a:spcPts val="0"/>
              </a:spcBef>
              <a:spcAft>
                <a:spcPts val="0"/>
              </a:spcAft>
              <a:buSzPts val="1400"/>
              <a:buFont typeface="Proxima Nova"/>
              <a:buChar char="●"/>
            </a:pPr>
            <a:r>
              <a:rPr lang="en">
                <a:latin typeface="Proxima Nova"/>
                <a:ea typeface="Proxima Nova"/>
                <a:cs typeface="Proxima Nova"/>
                <a:sym typeface="Proxima Nova"/>
              </a:rPr>
              <a:t>Viewers are also watching on smartphones and TV (Roku OS)</a:t>
            </a:r>
            <a:endParaRPr>
              <a:latin typeface="Proxima Nova"/>
              <a:ea typeface="Proxima Nova"/>
              <a:cs typeface="Proxima Nova"/>
              <a:sym typeface="Proxima Nova"/>
            </a:endParaRPr>
          </a:p>
          <a:p>
            <a:pPr indent="-317500" lvl="0" marL="457200" rtl="0" algn="l">
              <a:spcBef>
                <a:spcPts val="0"/>
              </a:spcBef>
              <a:spcAft>
                <a:spcPts val="0"/>
              </a:spcAft>
              <a:buSzPts val="1400"/>
              <a:buFont typeface="Proxima Nova"/>
              <a:buChar char="●"/>
            </a:pPr>
            <a:r>
              <a:rPr lang="en">
                <a:latin typeface="Proxima Nova"/>
                <a:ea typeface="Proxima Nova"/>
                <a:cs typeface="Proxima Nova"/>
                <a:sym typeface="Proxima Nova"/>
              </a:rPr>
              <a:t>Viewers on average watch longer on </a:t>
            </a:r>
            <a:r>
              <a:rPr lang="en">
                <a:latin typeface="Proxima Nova"/>
                <a:ea typeface="Proxima Nova"/>
                <a:cs typeface="Proxima Nova"/>
                <a:sym typeface="Proxima Nova"/>
              </a:rPr>
              <a:t>TV </a:t>
            </a:r>
            <a:r>
              <a:rPr lang="en">
                <a:latin typeface="Proxima Nova"/>
                <a:ea typeface="Proxima Nova"/>
                <a:cs typeface="Proxima Nova"/>
                <a:sym typeface="Proxima Nova"/>
              </a:rPr>
              <a:t>than the other 4 combined</a:t>
            </a:r>
            <a:endParaRPr>
              <a:latin typeface="Proxima Nova"/>
              <a:ea typeface="Proxima Nova"/>
              <a:cs typeface="Proxima Nova"/>
              <a:sym typeface="Proxima Nova"/>
            </a:endParaRPr>
          </a:p>
        </p:txBody>
      </p:sp>
      <p:sp>
        <p:nvSpPr>
          <p:cNvPr id="273" name="Google Shape;273;p31"/>
          <p:cNvSpPr txBox="1"/>
          <p:nvPr/>
        </p:nvSpPr>
        <p:spPr>
          <a:xfrm>
            <a:off x="5028175" y="2281900"/>
            <a:ext cx="4043700" cy="255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Proxima Nova"/>
                <a:ea typeface="Proxima Nova"/>
                <a:cs typeface="Proxima Nova"/>
                <a:sym typeface="Proxima Nova"/>
              </a:rPr>
              <a:t>Insights</a:t>
            </a:r>
            <a:r>
              <a:rPr lang="en">
                <a:latin typeface="Proxima Nova"/>
                <a:ea typeface="Proxima Nova"/>
                <a:cs typeface="Proxima Nova"/>
                <a:sym typeface="Proxima Nova"/>
              </a:rPr>
              <a:t>:</a:t>
            </a:r>
            <a:endParaRPr>
              <a:latin typeface="Proxima Nova"/>
              <a:ea typeface="Proxima Nova"/>
              <a:cs typeface="Proxima Nova"/>
              <a:sym typeface="Proxima Nova"/>
            </a:endParaRPr>
          </a:p>
          <a:p>
            <a:pPr indent="-317500" lvl="0" marL="457200" rtl="0" algn="l">
              <a:spcBef>
                <a:spcPts val="0"/>
              </a:spcBef>
              <a:spcAft>
                <a:spcPts val="0"/>
              </a:spcAft>
              <a:buSzPts val="1400"/>
              <a:buFont typeface="Proxima Nova"/>
              <a:buChar char="●"/>
            </a:pPr>
            <a:r>
              <a:rPr lang="en">
                <a:latin typeface="Proxima Nova"/>
                <a:ea typeface="Proxima Nova"/>
                <a:cs typeface="Proxima Nova"/>
                <a:sym typeface="Proxima Nova"/>
              </a:rPr>
              <a:t>Seniors spend more time on the TV than other operating systems</a:t>
            </a:r>
            <a:endParaRPr>
              <a:latin typeface="Proxima Nova"/>
              <a:ea typeface="Proxima Nova"/>
              <a:cs typeface="Proxima Nova"/>
              <a:sym typeface="Proxima Nova"/>
            </a:endParaRPr>
          </a:p>
          <a:p>
            <a:pPr indent="-317500" lvl="0" marL="457200" rtl="0" algn="l">
              <a:spcBef>
                <a:spcPts val="0"/>
              </a:spcBef>
              <a:spcAft>
                <a:spcPts val="0"/>
              </a:spcAft>
              <a:buSzPts val="1400"/>
              <a:buFont typeface="Proxima Nova"/>
              <a:buChar char="●"/>
            </a:pPr>
            <a:r>
              <a:rPr lang="en">
                <a:latin typeface="Proxima Nova"/>
                <a:ea typeface="Proxima Nova"/>
                <a:cs typeface="Proxima Nova"/>
                <a:sym typeface="Proxima Nova"/>
              </a:rPr>
              <a:t>Easier for seniors to follow along with the exercises when watching on a bigger screen</a:t>
            </a:r>
            <a:endParaRPr>
              <a:latin typeface="Proxima Nova"/>
              <a:ea typeface="Proxima Nova"/>
              <a:cs typeface="Proxima Nova"/>
              <a:sym typeface="Proxima Nova"/>
            </a:endParaRPr>
          </a:p>
          <a:p>
            <a:pPr indent="-317500" lvl="0" marL="457200" rtl="0" algn="l">
              <a:spcBef>
                <a:spcPts val="0"/>
              </a:spcBef>
              <a:spcAft>
                <a:spcPts val="0"/>
              </a:spcAft>
              <a:buSzPts val="1400"/>
              <a:buFont typeface="Proxima Nova"/>
              <a:buChar char="●"/>
            </a:pPr>
            <a:r>
              <a:rPr lang="en">
                <a:latin typeface="Proxima Nova"/>
                <a:ea typeface="Proxima Nova"/>
                <a:cs typeface="Proxima Nova"/>
                <a:sym typeface="Proxima Nova"/>
              </a:rPr>
              <a:t>Videos on TV starts in fullscreen (less distractions from UI / recommendations)</a:t>
            </a:r>
            <a:endParaRPr>
              <a:latin typeface="Proxima Nova"/>
              <a:ea typeface="Proxima Nova"/>
              <a:cs typeface="Proxima Nova"/>
              <a:sym typeface="Proxima Nova"/>
            </a:endParaRPr>
          </a:p>
          <a:p>
            <a:pPr indent="-317500" lvl="0" marL="457200" rtl="0" algn="l">
              <a:spcBef>
                <a:spcPts val="0"/>
              </a:spcBef>
              <a:spcAft>
                <a:spcPts val="0"/>
              </a:spcAft>
              <a:buSzPts val="1400"/>
              <a:buFont typeface="Proxima Nova"/>
              <a:buChar char="●"/>
            </a:pPr>
            <a:r>
              <a:rPr lang="en">
                <a:latin typeface="Proxima Nova"/>
                <a:ea typeface="Proxima Nova"/>
                <a:cs typeface="Proxima Nova"/>
                <a:sym typeface="Proxima Nova"/>
              </a:rPr>
              <a:t>Easier to search videos, find and click on recommendations on computers and phones</a:t>
            </a:r>
            <a:endParaRPr>
              <a:latin typeface="Proxima Nova"/>
              <a:ea typeface="Proxima Nova"/>
              <a:cs typeface="Proxima Nova"/>
              <a:sym typeface="Proxima Nova"/>
            </a:endParaRPr>
          </a:p>
        </p:txBody>
      </p:sp>
      <p:pic>
        <p:nvPicPr>
          <p:cNvPr id="274" name="Google Shape;274;p31"/>
          <p:cNvPicPr preferRelativeResize="0"/>
          <p:nvPr/>
        </p:nvPicPr>
        <p:blipFill>
          <a:blip r:embed="rId3">
            <a:alphaModFix/>
          </a:blip>
          <a:stretch>
            <a:fillRect/>
          </a:stretch>
        </p:blipFill>
        <p:spPr>
          <a:xfrm>
            <a:off x="566735" y="577025"/>
            <a:ext cx="3834065" cy="43690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78" name="Shape 278"/>
        <p:cNvGrpSpPr/>
        <p:nvPr/>
      </p:nvGrpSpPr>
      <p:grpSpPr>
        <a:xfrm>
          <a:off x="0" y="0"/>
          <a:ext cx="0" cy="0"/>
          <a:chOff x="0" y="0"/>
          <a:chExt cx="0" cy="0"/>
        </a:xfrm>
      </p:grpSpPr>
      <p:sp>
        <p:nvSpPr>
          <p:cNvPr id="279" name="Google Shape;279;p32"/>
          <p:cNvSpPr txBox="1"/>
          <p:nvPr/>
        </p:nvSpPr>
        <p:spPr>
          <a:xfrm>
            <a:off x="5553275" y="2886700"/>
            <a:ext cx="3508800" cy="1908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Proxima Nova"/>
                <a:ea typeface="Proxima Nova"/>
                <a:cs typeface="Proxima Nova"/>
                <a:sym typeface="Proxima Nova"/>
              </a:rPr>
              <a:t>Insights</a:t>
            </a:r>
            <a:r>
              <a:rPr lang="en">
                <a:latin typeface="Proxima Nova"/>
                <a:ea typeface="Proxima Nova"/>
                <a:cs typeface="Proxima Nova"/>
                <a:sym typeface="Proxima Nova"/>
              </a:rPr>
              <a:t>:</a:t>
            </a:r>
            <a:endParaRPr>
              <a:latin typeface="Proxima Nova"/>
              <a:ea typeface="Proxima Nova"/>
              <a:cs typeface="Proxima Nova"/>
              <a:sym typeface="Proxima Nova"/>
            </a:endParaRPr>
          </a:p>
          <a:p>
            <a:pPr indent="-317500" lvl="0" marL="457200" rtl="0" algn="l">
              <a:spcBef>
                <a:spcPts val="0"/>
              </a:spcBef>
              <a:spcAft>
                <a:spcPts val="0"/>
              </a:spcAft>
              <a:buSzPts val="1400"/>
              <a:buFont typeface="Proxima Nova"/>
              <a:buChar char="●"/>
            </a:pPr>
            <a:r>
              <a:rPr lang="en">
                <a:latin typeface="Proxima Nova"/>
                <a:ea typeface="Proxima Nova"/>
                <a:cs typeface="Proxima Nova"/>
                <a:sym typeface="Proxima Nova"/>
              </a:rPr>
              <a:t>Videos with little to no engagement and watch time -&gt; lower algorithm rankings compared to similar videos</a:t>
            </a:r>
            <a:endParaRPr>
              <a:latin typeface="Proxima Nova"/>
              <a:ea typeface="Proxima Nova"/>
              <a:cs typeface="Proxima Nova"/>
              <a:sym typeface="Proxima Nova"/>
            </a:endParaRPr>
          </a:p>
          <a:p>
            <a:pPr indent="-317500" lvl="0" marL="457200" rtl="0" algn="l">
              <a:spcBef>
                <a:spcPts val="0"/>
              </a:spcBef>
              <a:spcAft>
                <a:spcPts val="0"/>
              </a:spcAft>
              <a:buSzPts val="1400"/>
              <a:buFont typeface="Proxima Nova"/>
              <a:buChar char="●"/>
            </a:pPr>
            <a:r>
              <a:rPr lang="en">
                <a:latin typeface="Proxima Nova"/>
                <a:ea typeface="Proxima Nova"/>
                <a:cs typeface="Proxima Nova"/>
                <a:sym typeface="Proxima Nova"/>
              </a:rPr>
              <a:t>The content of these videos are most likely not popular with target audience and are hard for viewers to find</a:t>
            </a:r>
            <a:endParaRPr>
              <a:latin typeface="Proxima Nova"/>
              <a:ea typeface="Proxima Nova"/>
              <a:cs typeface="Proxima Nova"/>
              <a:sym typeface="Proxima Nova"/>
            </a:endParaRPr>
          </a:p>
        </p:txBody>
      </p:sp>
      <p:sp>
        <p:nvSpPr>
          <p:cNvPr id="280" name="Google Shape;280;p32"/>
          <p:cNvSpPr txBox="1"/>
          <p:nvPr/>
        </p:nvSpPr>
        <p:spPr>
          <a:xfrm>
            <a:off x="5553275" y="639400"/>
            <a:ext cx="3508800" cy="2247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Proxima Nova"/>
                <a:ea typeface="Proxima Nova"/>
                <a:cs typeface="Proxima Nova"/>
                <a:sym typeface="Proxima Nova"/>
              </a:rPr>
              <a:t>Observations</a:t>
            </a:r>
            <a:r>
              <a:rPr lang="en">
                <a:latin typeface="Proxima Nova"/>
                <a:ea typeface="Proxima Nova"/>
                <a:cs typeface="Proxima Nova"/>
                <a:sym typeface="Proxima Nova"/>
              </a:rPr>
              <a:t>:</a:t>
            </a:r>
            <a:endParaRPr>
              <a:latin typeface="Proxima Nova"/>
              <a:ea typeface="Proxima Nova"/>
              <a:cs typeface="Proxima Nova"/>
              <a:sym typeface="Proxima Nova"/>
            </a:endParaRPr>
          </a:p>
          <a:p>
            <a:pPr indent="-317500" lvl="0" marL="457200" rtl="0" algn="l">
              <a:spcBef>
                <a:spcPts val="0"/>
              </a:spcBef>
              <a:spcAft>
                <a:spcPts val="0"/>
              </a:spcAft>
              <a:buSzPts val="1400"/>
              <a:buFont typeface="Proxima Nova"/>
              <a:buChar char="●"/>
            </a:pPr>
            <a:r>
              <a:rPr lang="en">
                <a:latin typeface="Proxima Nova"/>
                <a:ea typeface="Proxima Nova"/>
                <a:cs typeface="Proxima Nova"/>
                <a:sym typeface="Proxima Nova"/>
              </a:rPr>
              <a:t>The 5 least watched videos have little to no:</a:t>
            </a:r>
            <a:endParaRPr>
              <a:latin typeface="Proxima Nova"/>
              <a:ea typeface="Proxima Nova"/>
              <a:cs typeface="Proxima Nova"/>
              <a:sym typeface="Proxima Nova"/>
            </a:endParaRPr>
          </a:p>
          <a:p>
            <a:pPr indent="-317500" lvl="1" marL="914400" rtl="0" algn="l">
              <a:spcBef>
                <a:spcPts val="0"/>
              </a:spcBef>
              <a:spcAft>
                <a:spcPts val="0"/>
              </a:spcAft>
              <a:buSzPts val="1400"/>
              <a:buFont typeface="Proxima Nova"/>
              <a:buChar char="○"/>
            </a:pPr>
            <a:r>
              <a:rPr lang="en" sz="1300">
                <a:solidFill>
                  <a:schemeClr val="dk1"/>
                </a:solidFill>
                <a:latin typeface="Proxima Nova"/>
                <a:ea typeface="Proxima Nova"/>
                <a:cs typeface="Proxima Nova"/>
                <a:sym typeface="Proxima Nova"/>
              </a:rPr>
              <a:t>Engagement</a:t>
            </a:r>
            <a:endParaRPr sz="1300">
              <a:solidFill>
                <a:schemeClr val="dk1"/>
              </a:solidFill>
              <a:latin typeface="Proxima Nova"/>
              <a:ea typeface="Proxima Nova"/>
              <a:cs typeface="Proxima Nova"/>
              <a:sym typeface="Proxima Nova"/>
            </a:endParaRPr>
          </a:p>
          <a:p>
            <a:pPr indent="-311150" lvl="2" marL="1371600" rtl="0" algn="l">
              <a:spcBef>
                <a:spcPts val="0"/>
              </a:spcBef>
              <a:spcAft>
                <a:spcPts val="0"/>
              </a:spcAft>
              <a:buClr>
                <a:schemeClr val="dk1"/>
              </a:buClr>
              <a:buSzPts val="1300"/>
              <a:buFont typeface="Proxima Nova"/>
              <a:buChar char="■"/>
            </a:pPr>
            <a:r>
              <a:rPr lang="en" sz="1300">
                <a:solidFill>
                  <a:schemeClr val="dk1"/>
                </a:solidFill>
                <a:latin typeface="Proxima Nova"/>
                <a:ea typeface="Proxima Nova"/>
                <a:cs typeface="Proxima Nova"/>
                <a:sym typeface="Proxima Nova"/>
              </a:rPr>
              <a:t>Likes, Comments, Shares, Subscription</a:t>
            </a:r>
            <a:endParaRPr sz="1300">
              <a:solidFill>
                <a:schemeClr val="dk1"/>
              </a:solidFill>
              <a:latin typeface="Proxima Nova"/>
              <a:ea typeface="Proxima Nova"/>
              <a:cs typeface="Proxima Nova"/>
              <a:sym typeface="Proxima Nova"/>
            </a:endParaRPr>
          </a:p>
          <a:p>
            <a:pPr indent="-311150" lvl="1" marL="914400" rtl="0" algn="l">
              <a:spcBef>
                <a:spcPts val="0"/>
              </a:spcBef>
              <a:spcAft>
                <a:spcPts val="0"/>
              </a:spcAft>
              <a:buClr>
                <a:schemeClr val="dk1"/>
              </a:buClr>
              <a:buSzPts val="1300"/>
              <a:buFont typeface="Proxima Nova"/>
              <a:buChar char="○"/>
            </a:pPr>
            <a:r>
              <a:rPr lang="en" sz="1300">
                <a:solidFill>
                  <a:schemeClr val="dk1"/>
                </a:solidFill>
                <a:latin typeface="Proxima Nova"/>
                <a:ea typeface="Proxima Nova"/>
                <a:cs typeface="Proxima Nova"/>
                <a:sym typeface="Proxima Nova"/>
              </a:rPr>
              <a:t>Watch Time</a:t>
            </a:r>
            <a:endParaRPr sz="1300">
              <a:solidFill>
                <a:schemeClr val="dk1"/>
              </a:solidFill>
              <a:latin typeface="Proxima Nova"/>
              <a:ea typeface="Proxima Nova"/>
              <a:cs typeface="Proxima Nova"/>
              <a:sym typeface="Proxima Nova"/>
            </a:endParaRPr>
          </a:p>
          <a:p>
            <a:pPr indent="-311150" lvl="2" marL="1371600" rtl="0" algn="l">
              <a:spcBef>
                <a:spcPts val="0"/>
              </a:spcBef>
              <a:spcAft>
                <a:spcPts val="0"/>
              </a:spcAft>
              <a:buClr>
                <a:schemeClr val="dk1"/>
              </a:buClr>
              <a:buSzPts val="1300"/>
              <a:buFont typeface="Proxima Nova"/>
              <a:buChar char="■"/>
            </a:pPr>
            <a:r>
              <a:rPr lang="en" sz="1300">
                <a:solidFill>
                  <a:schemeClr val="dk1"/>
                </a:solidFill>
                <a:latin typeface="Proxima Nova"/>
                <a:ea typeface="Proxima Nova"/>
                <a:cs typeface="Proxima Nova"/>
                <a:sym typeface="Proxima Nova"/>
              </a:rPr>
              <a:t>Low average view duration and percentage viewed</a:t>
            </a:r>
            <a:endParaRPr sz="1300">
              <a:solidFill>
                <a:schemeClr val="dk1"/>
              </a:solidFill>
              <a:latin typeface="Proxima Nova"/>
              <a:ea typeface="Proxima Nova"/>
              <a:cs typeface="Proxima Nova"/>
              <a:sym typeface="Proxima Nova"/>
            </a:endParaRPr>
          </a:p>
          <a:p>
            <a:pPr indent="-311150" lvl="0" marL="457200" rtl="0" algn="l">
              <a:spcBef>
                <a:spcPts val="0"/>
              </a:spcBef>
              <a:spcAft>
                <a:spcPts val="0"/>
              </a:spcAft>
              <a:buClr>
                <a:schemeClr val="dk1"/>
              </a:buClr>
              <a:buSzPts val="1300"/>
              <a:buFont typeface="Proxima Nova"/>
              <a:buChar char="●"/>
            </a:pPr>
            <a:r>
              <a:rPr lang="en" sz="1300">
                <a:solidFill>
                  <a:schemeClr val="dk1"/>
                </a:solidFill>
                <a:latin typeface="Proxima Nova"/>
                <a:ea typeface="Proxima Nova"/>
                <a:cs typeface="Proxima Nova"/>
                <a:sym typeface="Proxima Nova"/>
              </a:rPr>
              <a:t>Random videos, not Fitness Trivia</a:t>
            </a:r>
            <a:endParaRPr sz="1300">
              <a:solidFill>
                <a:schemeClr val="dk1"/>
              </a:solidFill>
              <a:latin typeface="Proxima Nova"/>
              <a:ea typeface="Proxima Nova"/>
              <a:cs typeface="Proxima Nova"/>
              <a:sym typeface="Proxima Nova"/>
            </a:endParaRPr>
          </a:p>
        </p:txBody>
      </p:sp>
      <p:pic>
        <p:nvPicPr>
          <p:cNvPr id="281" name="Google Shape;281;p32"/>
          <p:cNvPicPr preferRelativeResize="0"/>
          <p:nvPr/>
        </p:nvPicPr>
        <p:blipFill>
          <a:blip r:embed="rId3">
            <a:alphaModFix/>
          </a:blip>
          <a:stretch>
            <a:fillRect/>
          </a:stretch>
        </p:blipFill>
        <p:spPr>
          <a:xfrm>
            <a:off x="4478843" y="3557975"/>
            <a:ext cx="747350" cy="566050"/>
          </a:xfrm>
          <a:prstGeom prst="rect">
            <a:avLst/>
          </a:prstGeom>
          <a:noFill/>
          <a:ln>
            <a:noFill/>
          </a:ln>
        </p:spPr>
      </p:pic>
      <p:pic>
        <p:nvPicPr>
          <p:cNvPr id="282" name="Google Shape;282;p32"/>
          <p:cNvPicPr preferRelativeResize="0"/>
          <p:nvPr/>
        </p:nvPicPr>
        <p:blipFill>
          <a:blip r:embed="rId4">
            <a:alphaModFix/>
          </a:blip>
          <a:stretch>
            <a:fillRect/>
          </a:stretch>
        </p:blipFill>
        <p:spPr>
          <a:xfrm>
            <a:off x="41675" y="527175"/>
            <a:ext cx="5511600" cy="4452525"/>
          </a:xfrm>
          <a:prstGeom prst="rect">
            <a:avLst/>
          </a:prstGeom>
          <a:noFill/>
          <a:ln>
            <a:noFill/>
          </a:ln>
        </p:spPr>
      </p:pic>
      <p:sp>
        <p:nvSpPr>
          <p:cNvPr id="283" name="Google Shape;283;p32"/>
          <p:cNvSpPr txBox="1"/>
          <p:nvPr/>
        </p:nvSpPr>
        <p:spPr>
          <a:xfrm>
            <a:off x="1916850" y="0"/>
            <a:ext cx="53103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800">
                <a:latin typeface="Proxima Nova"/>
                <a:ea typeface="Proxima Nova"/>
                <a:cs typeface="Proxima Nova"/>
                <a:sym typeface="Proxima Nova"/>
              </a:rPr>
              <a:t>Youtube Search / Recommendation Algorithm</a:t>
            </a:r>
            <a:endParaRPr b="1" sz="1800">
              <a:latin typeface="Proxima Nova"/>
              <a:ea typeface="Proxima Nova"/>
              <a:cs typeface="Proxima Nova"/>
              <a:sym typeface="Proxima Nova"/>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7" name="Shape 287"/>
        <p:cNvGrpSpPr/>
        <p:nvPr/>
      </p:nvGrpSpPr>
      <p:grpSpPr>
        <a:xfrm>
          <a:off x="0" y="0"/>
          <a:ext cx="0" cy="0"/>
          <a:chOff x="0" y="0"/>
          <a:chExt cx="0" cy="0"/>
        </a:xfrm>
      </p:grpSpPr>
      <p:sp>
        <p:nvSpPr>
          <p:cNvPr id="288" name="Google Shape;288;p33"/>
          <p:cNvSpPr txBox="1"/>
          <p:nvPr/>
        </p:nvSpPr>
        <p:spPr>
          <a:xfrm>
            <a:off x="5807625" y="354275"/>
            <a:ext cx="3309000" cy="218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latin typeface="Proxima Nova"/>
                <a:ea typeface="Proxima Nova"/>
                <a:cs typeface="Proxima Nova"/>
                <a:sym typeface="Proxima Nova"/>
              </a:rPr>
              <a:t>Observations</a:t>
            </a:r>
            <a:r>
              <a:rPr lang="en" sz="1300">
                <a:latin typeface="Proxima Nova"/>
                <a:ea typeface="Proxima Nova"/>
                <a:cs typeface="Proxima Nova"/>
                <a:sym typeface="Proxima Nova"/>
              </a:rPr>
              <a:t>:</a:t>
            </a:r>
            <a:endParaRPr sz="1300">
              <a:latin typeface="Proxima Nova"/>
              <a:ea typeface="Proxima Nova"/>
              <a:cs typeface="Proxima Nova"/>
              <a:sym typeface="Proxima Nova"/>
            </a:endParaRPr>
          </a:p>
          <a:p>
            <a:pPr indent="-311150" lvl="0" marL="457200" rtl="0" algn="l">
              <a:spcBef>
                <a:spcPts val="0"/>
              </a:spcBef>
              <a:spcAft>
                <a:spcPts val="0"/>
              </a:spcAft>
              <a:buSzPts val="1300"/>
              <a:buFont typeface="Proxima Nova"/>
              <a:buChar char="●"/>
            </a:pPr>
            <a:r>
              <a:rPr lang="en" sz="1300">
                <a:latin typeface="Proxima Nova"/>
                <a:ea typeface="Proxima Nova"/>
                <a:cs typeface="Proxima Nova"/>
                <a:sym typeface="Proxima Nova"/>
              </a:rPr>
              <a:t>The 5 most watched videos have:</a:t>
            </a:r>
            <a:endParaRPr sz="1300">
              <a:latin typeface="Proxima Nova"/>
              <a:ea typeface="Proxima Nova"/>
              <a:cs typeface="Proxima Nova"/>
              <a:sym typeface="Proxima Nova"/>
            </a:endParaRPr>
          </a:p>
          <a:p>
            <a:pPr indent="-311150" lvl="1" marL="914400" rtl="0" algn="l">
              <a:spcBef>
                <a:spcPts val="0"/>
              </a:spcBef>
              <a:spcAft>
                <a:spcPts val="0"/>
              </a:spcAft>
              <a:buSzPts val="1300"/>
              <a:buFont typeface="Proxima Nova"/>
              <a:buChar char="○"/>
            </a:pPr>
            <a:r>
              <a:rPr lang="en" sz="1300">
                <a:latin typeface="Proxima Nova"/>
                <a:ea typeface="Proxima Nova"/>
                <a:cs typeface="Proxima Nova"/>
                <a:sym typeface="Proxima Nova"/>
              </a:rPr>
              <a:t>Engagement</a:t>
            </a:r>
            <a:endParaRPr sz="1300">
              <a:latin typeface="Proxima Nova"/>
              <a:ea typeface="Proxima Nova"/>
              <a:cs typeface="Proxima Nova"/>
              <a:sym typeface="Proxima Nova"/>
            </a:endParaRPr>
          </a:p>
          <a:p>
            <a:pPr indent="-311150" lvl="2" marL="1371600" rtl="0" algn="l">
              <a:spcBef>
                <a:spcPts val="0"/>
              </a:spcBef>
              <a:spcAft>
                <a:spcPts val="0"/>
              </a:spcAft>
              <a:buSzPts val="1300"/>
              <a:buFont typeface="Proxima Nova"/>
              <a:buChar char="■"/>
            </a:pPr>
            <a:r>
              <a:rPr lang="en" sz="1300">
                <a:latin typeface="Proxima Nova"/>
                <a:ea typeface="Proxima Nova"/>
                <a:cs typeface="Proxima Nova"/>
                <a:sym typeface="Proxima Nova"/>
              </a:rPr>
              <a:t>Likes, Comments, Shares, Subscription</a:t>
            </a:r>
            <a:endParaRPr sz="1300">
              <a:latin typeface="Proxima Nova"/>
              <a:ea typeface="Proxima Nova"/>
              <a:cs typeface="Proxima Nova"/>
              <a:sym typeface="Proxima Nova"/>
            </a:endParaRPr>
          </a:p>
          <a:p>
            <a:pPr indent="-311150" lvl="1" marL="914400" rtl="0" algn="l">
              <a:spcBef>
                <a:spcPts val="0"/>
              </a:spcBef>
              <a:spcAft>
                <a:spcPts val="0"/>
              </a:spcAft>
              <a:buSzPts val="1300"/>
              <a:buFont typeface="Proxima Nova"/>
              <a:buChar char="○"/>
            </a:pPr>
            <a:r>
              <a:rPr lang="en" sz="1300">
                <a:latin typeface="Proxima Nova"/>
                <a:ea typeface="Proxima Nova"/>
                <a:cs typeface="Proxima Nova"/>
                <a:sym typeface="Proxima Nova"/>
              </a:rPr>
              <a:t>Watch Time</a:t>
            </a:r>
            <a:endParaRPr sz="1300">
              <a:latin typeface="Proxima Nova"/>
              <a:ea typeface="Proxima Nova"/>
              <a:cs typeface="Proxima Nova"/>
              <a:sym typeface="Proxima Nova"/>
            </a:endParaRPr>
          </a:p>
          <a:p>
            <a:pPr indent="-311150" lvl="2" marL="1371600" rtl="0" algn="l">
              <a:spcBef>
                <a:spcPts val="0"/>
              </a:spcBef>
              <a:spcAft>
                <a:spcPts val="0"/>
              </a:spcAft>
              <a:buSzPts val="1300"/>
              <a:buFont typeface="Proxima Nova"/>
              <a:buChar char="■"/>
            </a:pPr>
            <a:r>
              <a:rPr lang="en" sz="1300">
                <a:latin typeface="Proxima Nova"/>
                <a:ea typeface="Proxima Nova"/>
                <a:cs typeface="Proxima Nova"/>
                <a:sym typeface="Proxima Nova"/>
              </a:rPr>
              <a:t>Low average view duration and percentage viewed</a:t>
            </a:r>
            <a:endParaRPr sz="1300">
              <a:latin typeface="Proxima Nova"/>
              <a:ea typeface="Proxima Nova"/>
              <a:cs typeface="Proxima Nova"/>
              <a:sym typeface="Proxima Nova"/>
            </a:endParaRPr>
          </a:p>
          <a:p>
            <a:pPr indent="-311150" lvl="0" marL="457200" rtl="0" algn="l">
              <a:spcBef>
                <a:spcPts val="0"/>
              </a:spcBef>
              <a:spcAft>
                <a:spcPts val="0"/>
              </a:spcAft>
              <a:buSzPts val="1300"/>
              <a:buFont typeface="Proxima Nova"/>
              <a:buChar char="●"/>
            </a:pPr>
            <a:r>
              <a:rPr lang="en" sz="1300">
                <a:latin typeface="Proxima Nova"/>
                <a:ea typeface="Proxima Nova"/>
                <a:cs typeface="Proxima Nova"/>
                <a:sym typeface="Proxima Nova"/>
              </a:rPr>
              <a:t>They are all Fitness Trivia videos</a:t>
            </a:r>
            <a:endParaRPr sz="1300">
              <a:latin typeface="Proxima Nova"/>
              <a:ea typeface="Proxima Nova"/>
              <a:cs typeface="Proxima Nova"/>
              <a:sym typeface="Proxima Nova"/>
            </a:endParaRPr>
          </a:p>
        </p:txBody>
      </p:sp>
      <p:sp>
        <p:nvSpPr>
          <p:cNvPr id="289" name="Google Shape;289;p33"/>
          <p:cNvSpPr txBox="1"/>
          <p:nvPr/>
        </p:nvSpPr>
        <p:spPr>
          <a:xfrm>
            <a:off x="5807625" y="2540075"/>
            <a:ext cx="3309000" cy="1985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latin typeface="Proxima Nova"/>
                <a:ea typeface="Proxima Nova"/>
                <a:cs typeface="Proxima Nova"/>
                <a:sym typeface="Proxima Nova"/>
              </a:rPr>
              <a:t>Insights</a:t>
            </a:r>
            <a:r>
              <a:rPr lang="en" sz="1300">
                <a:latin typeface="Proxima Nova"/>
                <a:ea typeface="Proxima Nova"/>
                <a:cs typeface="Proxima Nova"/>
                <a:sym typeface="Proxima Nova"/>
              </a:rPr>
              <a:t>:</a:t>
            </a:r>
            <a:endParaRPr sz="1300">
              <a:latin typeface="Proxima Nova"/>
              <a:ea typeface="Proxima Nova"/>
              <a:cs typeface="Proxima Nova"/>
              <a:sym typeface="Proxima Nova"/>
            </a:endParaRPr>
          </a:p>
          <a:p>
            <a:pPr indent="-311150" lvl="0" marL="457200" rtl="0" algn="l">
              <a:spcBef>
                <a:spcPts val="0"/>
              </a:spcBef>
              <a:spcAft>
                <a:spcPts val="0"/>
              </a:spcAft>
              <a:buSzPts val="1300"/>
              <a:buFont typeface="Proxima Nova"/>
              <a:buChar char="●"/>
            </a:pPr>
            <a:r>
              <a:rPr lang="en" sz="1300">
                <a:latin typeface="Proxima Nova"/>
                <a:ea typeface="Proxima Nova"/>
                <a:cs typeface="Proxima Nova"/>
                <a:sym typeface="Proxima Nova"/>
              </a:rPr>
              <a:t>Higher view count have higher potential engagement/watch time -&gt; Higher algorithm rankings</a:t>
            </a:r>
            <a:endParaRPr sz="1300">
              <a:latin typeface="Proxima Nova"/>
              <a:ea typeface="Proxima Nova"/>
              <a:cs typeface="Proxima Nova"/>
              <a:sym typeface="Proxima Nova"/>
            </a:endParaRPr>
          </a:p>
          <a:p>
            <a:pPr indent="-311150" lvl="0" marL="457200" rtl="0" algn="l">
              <a:spcBef>
                <a:spcPts val="0"/>
              </a:spcBef>
              <a:spcAft>
                <a:spcPts val="0"/>
              </a:spcAft>
              <a:buSzPts val="1300"/>
              <a:buFont typeface="Proxima Nova"/>
              <a:buChar char="●"/>
            </a:pPr>
            <a:r>
              <a:rPr lang="en" sz="1300">
                <a:latin typeface="Proxima Nova"/>
                <a:ea typeface="Proxima Nova"/>
                <a:cs typeface="Proxima Nova"/>
                <a:sym typeface="Proxima Nova"/>
              </a:rPr>
              <a:t>Fitness Trivia episodes are the most popular among viewers</a:t>
            </a:r>
            <a:endParaRPr sz="1300">
              <a:latin typeface="Proxima Nova"/>
              <a:ea typeface="Proxima Nova"/>
              <a:cs typeface="Proxima Nova"/>
              <a:sym typeface="Proxima Nova"/>
            </a:endParaRPr>
          </a:p>
          <a:p>
            <a:pPr indent="-311150" lvl="0" marL="457200" rtl="0" algn="l">
              <a:spcBef>
                <a:spcPts val="0"/>
              </a:spcBef>
              <a:spcAft>
                <a:spcPts val="0"/>
              </a:spcAft>
              <a:buSzPts val="1300"/>
              <a:buFont typeface="Proxima Nova"/>
              <a:buChar char="●"/>
            </a:pPr>
            <a:r>
              <a:rPr lang="en" sz="1300">
                <a:latin typeface="Proxima Nova"/>
                <a:ea typeface="Proxima Nova"/>
                <a:cs typeface="Proxima Nova"/>
                <a:sym typeface="Proxima Nova"/>
              </a:rPr>
              <a:t>Videos are not holding viewer attention</a:t>
            </a:r>
            <a:endParaRPr sz="1300">
              <a:latin typeface="Proxima Nova"/>
              <a:ea typeface="Proxima Nova"/>
              <a:cs typeface="Proxima Nova"/>
              <a:sym typeface="Proxima Nova"/>
            </a:endParaRPr>
          </a:p>
          <a:p>
            <a:pPr indent="-311150" lvl="0" marL="457200" rtl="0" algn="l">
              <a:spcBef>
                <a:spcPts val="0"/>
              </a:spcBef>
              <a:spcAft>
                <a:spcPts val="0"/>
              </a:spcAft>
              <a:buSzPts val="1300"/>
              <a:buFont typeface="Proxima Nova"/>
              <a:buChar char="●"/>
            </a:pPr>
            <a:r>
              <a:rPr lang="en" sz="1300">
                <a:latin typeface="Proxima Nova"/>
                <a:ea typeface="Proxima Nova"/>
                <a:cs typeface="Proxima Nova"/>
                <a:sym typeface="Proxima Nova"/>
              </a:rPr>
              <a:t>Viewers are not engaged -&gt; bounce</a:t>
            </a:r>
            <a:endParaRPr sz="1300">
              <a:latin typeface="Proxima Nova"/>
              <a:ea typeface="Proxima Nova"/>
              <a:cs typeface="Proxima Nova"/>
              <a:sym typeface="Proxima Nova"/>
            </a:endParaRPr>
          </a:p>
        </p:txBody>
      </p:sp>
      <p:pic>
        <p:nvPicPr>
          <p:cNvPr id="290" name="Google Shape;290;p33"/>
          <p:cNvPicPr preferRelativeResize="0"/>
          <p:nvPr/>
        </p:nvPicPr>
        <p:blipFill>
          <a:blip r:embed="rId3">
            <a:alphaModFix/>
          </a:blip>
          <a:stretch>
            <a:fillRect/>
          </a:stretch>
        </p:blipFill>
        <p:spPr>
          <a:xfrm>
            <a:off x="62075" y="239800"/>
            <a:ext cx="5745550" cy="4663893"/>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3" name="Shape 93"/>
        <p:cNvGrpSpPr/>
        <p:nvPr/>
      </p:nvGrpSpPr>
      <p:grpSpPr>
        <a:xfrm>
          <a:off x="0" y="0"/>
          <a:ext cx="0" cy="0"/>
          <a:chOff x="0" y="0"/>
          <a:chExt cx="0" cy="0"/>
        </a:xfrm>
      </p:grpSpPr>
      <p:sp>
        <p:nvSpPr>
          <p:cNvPr id="94" name="Google Shape;94;p16"/>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Meet Our Team</a:t>
            </a:r>
            <a:endParaRPr>
              <a:latin typeface="Calibri"/>
              <a:ea typeface="Calibri"/>
              <a:cs typeface="Calibri"/>
              <a:sym typeface="Calibri"/>
            </a:endParaRPr>
          </a:p>
        </p:txBody>
      </p:sp>
      <p:pic>
        <p:nvPicPr>
          <p:cNvPr id="95" name="Google Shape;95;p16"/>
          <p:cNvPicPr preferRelativeResize="0"/>
          <p:nvPr/>
        </p:nvPicPr>
        <p:blipFill rotWithShape="1">
          <a:blip r:embed="rId4">
            <a:alphaModFix/>
          </a:blip>
          <a:srcRect b="30710" l="24460" r="24568" t="7324"/>
          <a:stretch/>
        </p:blipFill>
        <p:spPr>
          <a:xfrm>
            <a:off x="878850" y="1401625"/>
            <a:ext cx="1190700" cy="1199400"/>
          </a:xfrm>
          <a:prstGeom prst="ellipse">
            <a:avLst/>
          </a:prstGeom>
          <a:noFill/>
          <a:ln>
            <a:noFill/>
          </a:ln>
        </p:spPr>
      </p:pic>
      <p:pic>
        <p:nvPicPr>
          <p:cNvPr id="96" name="Google Shape;96;p16"/>
          <p:cNvPicPr preferRelativeResize="0"/>
          <p:nvPr/>
        </p:nvPicPr>
        <p:blipFill rotWithShape="1">
          <a:blip r:embed="rId5">
            <a:alphaModFix/>
          </a:blip>
          <a:srcRect b="37075" l="11997" r="5036" t="4204"/>
          <a:stretch/>
        </p:blipFill>
        <p:spPr>
          <a:xfrm>
            <a:off x="3869850" y="2771950"/>
            <a:ext cx="1248900" cy="1212900"/>
          </a:xfrm>
          <a:prstGeom prst="ellipse">
            <a:avLst/>
          </a:prstGeom>
          <a:noFill/>
          <a:ln>
            <a:noFill/>
          </a:ln>
        </p:spPr>
      </p:pic>
      <p:pic>
        <p:nvPicPr>
          <p:cNvPr id="97" name="Google Shape;97;p16"/>
          <p:cNvPicPr preferRelativeResize="0"/>
          <p:nvPr/>
        </p:nvPicPr>
        <p:blipFill rotWithShape="1">
          <a:blip r:embed="rId6">
            <a:alphaModFix/>
          </a:blip>
          <a:srcRect b="60935" l="25729" r="40558" t="14808"/>
          <a:stretch/>
        </p:blipFill>
        <p:spPr>
          <a:xfrm>
            <a:off x="2374350" y="1401475"/>
            <a:ext cx="1190700" cy="1199400"/>
          </a:xfrm>
          <a:prstGeom prst="ellipse">
            <a:avLst/>
          </a:prstGeom>
          <a:noFill/>
          <a:ln>
            <a:noFill/>
          </a:ln>
        </p:spPr>
      </p:pic>
      <p:pic>
        <p:nvPicPr>
          <p:cNvPr id="98" name="Google Shape;98;p16"/>
          <p:cNvPicPr preferRelativeResize="0"/>
          <p:nvPr/>
        </p:nvPicPr>
        <p:blipFill rotWithShape="1">
          <a:blip r:embed="rId7">
            <a:alphaModFix/>
          </a:blip>
          <a:srcRect b="14624" l="6098" r="17960" t="0"/>
          <a:stretch/>
        </p:blipFill>
        <p:spPr>
          <a:xfrm>
            <a:off x="5423550" y="1401475"/>
            <a:ext cx="1248900" cy="1199400"/>
          </a:xfrm>
          <a:prstGeom prst="ellipse">
            <a:avLst/>
          </a:prstGeom>
          <a:noFill/>
          <a:ln>
            <a:noFill/>
          </a:ln>
        </p:spPr>
      </p:pic>
      <p:pic>
        <p:nvPicPr>
          <p:cNvPr id="99" name="Google Shape;99;p16"/>
          <p:cNvPicPr preferRelativeResize="0"/>
          <p:nvPr/>
        </p:nvPicPr>
        <p:blipFill rotWithShape="1">
          <a:blip r:embed="rId8">
            <a:alphaModFix/>
          </a:blip>
          <a:srcRect b="66829" l="32826" r="27543" t="0"/>
          <a:stretch/>
        </p:blipFill>
        <p:spPr>
          <a:xfrm>
            <a:off x="3869850" y="1401625"/>
            <a:ext cx="1248900" cy="1199400"/>
          </a:xfrm>
          <a:prstGeom prst="ellipse">
            <a:avLst/>
          </a:prstGeom>
          <a:noFill/>
          <a:ln>
            <a:noFill/>
          </a:ln>
        </p:spPr>
      </p:pic>
      <p:pic>
        <p:nvPicPr>
          <p:cNvPr id="100" name="Google Shape;100;p16"/>
          <p:cNvPicPr preferRelativeResize="0"/>
          <p:nvPr/>
        </p:nvPicPr>
        <p:blipFill rotWithShape="1">
          <a:blip r:embed="rId9">
            <a:alphaModFix/>
          </a:blip>
          <a:srcRect b="38181" l="19837" r="16088" t="12308"/>
          <a:stretch/>
        </p:blipFill>
        <p:spPr>
          <a:xfrm>
            <a:off x="878850" y="2812150"/>
            <a:ext cx="1190700" cy="1132500"/>
          </a:xfrm>
          <a:prstGeom prst="flowChartConnector">
            <a:avLst/>
          </a:prstGeom>
          <a:noFill/>
          <a:ln>
            <a:noFill/>
          </a:ln>
        </p:spPr>
      </p:pic>
      <p:pic>
        <p:nvPicPr>
          <p:cNvPr id="101" name="Google Shape;101;p16"/>
          <p:cNvPicPr preferRelativeResize="0"/>
          <p:nvPr/>
        </p:nvPicPr>
        <p:blipFill rotWithShape="1">
          <a:blip r:embed="rId10">
            <a:alphaModFix/>
          </a:blip>
          <a:srcRect b="6283" l="19393" r="17474" t="345"/>
          <a:stretch/>
        </p:blipFill>
        <p:spPr>
          <a:xfrm>
            <a:off x="2374362" y="2812150"/>
            <a:ext cx="1190700" cy="1132500"/>
          </a:xfrm>
          <a:prstGeom prst="flowChartConnector">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34"/>
          <p:cNvSpPr txBox="1"/>
          <p:nvPr>
            <p:ph type="title"/>
          </p:nvPr>
        </p:nvSpPr>
        <p:spPr>
          <a:xfrm>
            <a:off x="205575" y="-372372"/>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800"/>
              <a:t>Video with High Percentage View</a:t>
            </a:r>
            <a:endParaRPr sz="1800"/>
          </a:p>
        </p:txBody>
      </p:sp>
      <p:sp>
        <p:nvSpPr>
          <p:cNvPr id="296" name="Google Shape;296;p34"/>
          <p:cNvSpPr txBox="1"/>
          <p:nvPr>
            <p:ph idx="1" type="body"/>
          </p:nvPr>
        </p:nvSpPr>
        <p:spPr>
          <a:xfrm>
            <a:off x="5670350" y="274200"/>
            <a:ext cx="3272700" cy="45951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sz="1300"/>
              <a:t>Observations:</a:t>
            </a:r>
            <a:endParaRPr b="1" sz="1300"/>
          </a:p>
          <a:p>
            <a:pPr indent="-311150" lvl="0" marL="457200" rtl="0" algn="l">
              <a:lnSpc>
                <a:spcPct val="100000"/>
              </a:lnSpc>
              <a:spcBef>
                <a:spcPts val="0"/>
              </a:spcBef>
              <a:spcAft>
                <a:spcPts val="0"/>
              </a:spcAft>
              <a:buSzPts val="1300"/>
              <a:buChar char="●"/>
            </a:pPr>
            <a:r>
              <a:rPr lang="en" sz="1300"/>
              <a:t>In 2017, Frontal Pole Dec 12, 2017 (109%). </a:t>
            </a:r>
            <a:endParaRPr sz="1300"/>
          </a:p>
          <a:p>
            <a:pPr indent="-311150" lvl="0" marL="457200" rtl="0" algn="l">
              <a:lnSpc>
                <a:spcPct val="100000"/>
              </a:lnSpc>
              <a:spcBef>
                <a:spcPts val="0"/>
              </a:spcBef>
              <a:spcAft>
                <a:spcPts val="0"/>
              </a:spcAft>
              <a:buSzPts val="1300"/>
              <a:buChar char="●"/>
            </a:pPr>
            <a:r>
              <a:rPr lang="en" sz="1300"/>
              <a:t>In 2018, Motivation and the Brain (103.84%). </a:t>
            </a:r>
            <a:endParaRPr sz="1300"/>
          </a:p>
          <a:p>
            <a:pPr indent="-311150" lvl="0" marL="457200" rtl="0" algn="l">
              <a:lnSpc>
                <a:spcPct val="100000"/>
              </a:lnSpc>
              <a:spcBef>
                <a:spcPts val="0"/>
              </a:spcBef>
              <a:spcAft>
                <a:spcPts val="0"/>
              </a:spcAft>
              <a:buSzPts val="1300"/>
              <a:buChar char="●"/>
            </a:pPr>
            <a:r>
              <a:rPr lang="en" sz="1300"/>
              <a:t>In 2022, Neurogenesis Explained (83.1%). </a:t>
            </a:r>
            <a:endParaRPr sz="1300"/>
          </a:p>
          <a:p>
            <a:pPr indent="-311150" lvl="0" marL="457200" rtl="0" algn="l">
              <a:lnSpc>
                <a:spcPct val="100000"/>
              </a:lnSpc>
              <a:spcBef>
                <a:spcPts val="0"/>
              </a:spcBef>
              <a:spcAft>
                <a:spcPts val="0"/>
              </a:spcAft>
              <a:buSzPts val="1300"/>
              <a:buChar char="●"/>
            </a:pPr>
            <a:r>
              <a:rPr lang="en" sz="1300"/>
              <a:t>Unlisted Videos have a high percentage view (Grind Character - 83.34%).</a:t>
            </a:r>
            <a:endParaRPr sz="1300"/>
          </a:p>
          <a:p>
            <a:pPr indent="0" lvl="0" marL="0" rtl="0" algn="l">
              <a:lnSpc>
                <a:spcPct val="100000"/>
              </a:lnSpc>
              <a:spcBef>
                <a:spcPts val="0"/>
              </a:spcBef>
              <a:spcAft>
                <a:spcPts val="0"/>
              </a:spcAft>
              <a:buClr>
                <a:schemeClr val="dk1"/>
              </a:buClr>
              <a:buSzPts val="1100"/>
              <a:buFont typeface="Arial"/>
              <a:buNone/>
            </a:pPr>
            <a:r>
              <a:rPr b="1" lang="en" sz="1300"/>
              <a:t>Insights</a:t>
            </a:r>
            <a:r>
              <a:rPr lang="en" sz="1300"/>
              <a:t>: </a:t>
            </a:r>
            <a:endParaRPr sz="1300"/>
          </a:p>
          <a:p>
            <a:pPr indent="-311150" lvl="0" marL="457200" rtl="0" algn="l">
              <a:lnSpc>
                <a:spcPct val="100000"/>
              </a:lnSpc>
              <a:spcBef>
                <a:spcPts val="0"/>
              </a:spcBef>
              <a:spcAft>
                <a:spcPts val="0"/>
              </a:spcAft>
              <a:buSzPts val="1300"/>
              <a:buChar char="●"/>
            </a:pPr>
            <a:r>
              <a:rPr lang="en" sz="1300"/>
              <a:t>Most videos with high percentage views are </a:t>
            </a:r>
            <a:r>
              <a:rPr lang="en" sz="1300"/>
              <a:t>videos</a:t>
            </a:r>
            <a:r>
              <a:rPr lang="en" sz="1300"/>
              <a:t> in short time (Less than 4 minutes)</a:t>
            </a:r>
            <a:r>
              <a:rPr lang="en" sz="1300"/>
              <a:t>.</a:t>
            </a:r>
            <a:endParaRPr sz="1300"/>
          </a:p>
          <a:p>
            <a:pPr indent="-311150" lvl="0" marL="457200" rtl="0" algn="l">
              <a:lnSpc>
                <a:spcPct val="100000"/>
              </a:lnSpc>
              <a:spcBef>
                <a:spcPts val="0"/>
              </a:spcBef>
              <a:spcAft>
                <a:spcPts val="0"/>
              </a:spcAft>
              <a:buSzPts val="1300"/>
              <a:buChar char="●"/>
            </a:pPr>
            <a:r>
              <a:rPr lang="en" sz="1300"/>
              <a:t>With short videos, the viewer watches the videos again. It leads to high average view duration and high percentage view.</a:t>
            </a:r>
            <a:endParaRPr sz="1300"/>
          </a:p>
          <a:p>
            <a:pPr indent="-311150" lvl="0" marL="457200" rtl="0" algn="l">
              <a:lnSpc>
                <a:spcPct val="100000"/>
              </a:lnSpc>
              <a:spcBef>
                <a:spcPts val="0"/>
              </a:spcBef>
              <a:spcAft>
                <a:spcPts val="0"/>
              </a:spcAft>
              <a:buSzPts val="1300"/>
              <a:buChar char="●"/>
            </a:pPr>
            <a:r>
              <a:rPr lang="en" sz="1300"/>
              <a:t>The viewer is curious about how the brain works.</a:t>
            </a:r>
            <a:endParaRPr sz="1300"/>
          </a:p>
        </p:txBody>
      </p:sp>
      <p:pic>
        <p:nvPicPr>
          <p:cNvPr id="297" name="Google Shape;297;p34"/>
          <p:cNvPicPr preferRelativeResize="0"/>
          <p:nvPr/>
        </p:nvPicPr>
        <p:blipFill rotWithShape="1">
          <a:blip r:embed="rId3">
            <a:alphaModFix/>
          </a:blip>
          <a:srcRect b="0" l="0" r="33559" t="0"/>
          <a:stretch/>
        </p:blipFill>
        <p:spPr>
          <a:xfrm>
            <a:off x="107750" y="456525"/>
            <a:ext cx="4684450" cy="4478325"/>
          </a:xfrm>
          <a:prstGeom prst="rect">
            <a:avLst/>
          </a:prstGeom>
          <a:noFill/>
          <a:ln>
            <a:noFill/>
          </a:ln>
        </p:spPr>
      </p:pic>
      <p:pic>
        <p:nvPicPr>
          <p:cNvPr id="298" name="Google Shape;298;p34"/>
          <p:cNvPicPr preferRelativeResize="0"/>
          <p:nvPr/>
        </p:nvPicPr>
        <p:blipFill>
          <a:blip r:embed="rId4">
            <a:alphaModFix/>
          </a:blip>
          <a:stretch>
            <a:fillRect/>
          </a:stretch>
        </p:blipFill>
        <p:spPr>
          <a:xfrm>
            <a:off x="3321825" y="925550"/>
            <a:ext cx="2253750" cy="17651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35"/>
          <p:cNvSpPr txBox="1"/>
          <p:nvPr>
            <p:ph type="title"/>
          </p:nvPr>
        </p:nvSpPr>
        <p:spPr>
          <a:xfrm>
            <a:off x="457200" y="983203"/>
            <a:ext cx="4503300" cy="80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35"/>
          <p:cNvSpPr txBox="1"/>
          <p:nvPr>
            <p:ph idx="1" type="body"/>
          </p:nvPr>
        </p:nvSpPr>
        <p:spPr>
          <a:xfrm>
            <a:off x="457200" y="2510750"/>
            <a:ext cx="5164200" cy="24153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t/>
            </a:r>
            <a:endParaRPr/>
          </a:p>
        </p:txBody>
      </p:sp>
      <p:pic>
        <p:nvPicPr>
          <p:cNvPr id="305" name="Google Shape;305;p35"/>
          <p:cNvPicPr preferRelativeResize="0"/>
          <p:nvPr/>
        </p:nvPicPr>
        <p:blipFill>
          <a:blip r:embed="rId4">
            <a:alphaModFix/>
          </a:blip>
          <a:stretch>
            <a:fillRect/>
          </a:stretch>
        </p:blipFill>
        <p:spPr>
          <a:xfrm>
            <a:off x="42075" y="81025"/>
            <a:ext cx="5506852" cy="4981449"/>
          </a:xfrm>
          <a:prstGeom prst="rect">
            <a:avLst/>
          </a:prstGeom>
          <a:noFill/>
          <a:ln>
            <a:noFill/>
          </a:ln>
        </p:spPr>
      </p:pic>
      <p:pic>
        <p:nvPicPr>
          <p:cNvPr id="306" name="Google Shape;306;p35"/>
          <p:cNvPicPr preferRelativeResize="0"/>
          <p:nvPr/>
        </p:nvPicPr>
        <p:blipFill>
          <a:blip r:embed="rId5">
            <a:alphaModFix/>
          </a:blip>
          <a:stretch>
            <a:fillRect/>
          </a:stretch>
        </p:blipFill>
        <p:spPr>
          <a:xfrm>
            <a:off x="4732550" y="81025"/>
            <a:ext cx="1431250" cy="902175"/>
          </a:xfrm>
          <a:prstGeom prst="rect">
            <a:avLst/>
          </a:prstGeom>
          <a:noFill/>
          <a:ln>
            <a:noFill/>
          </a:ln>
        </p:spPr>
      </p:pic>
      <p:sp>
        <p:nvSpPr>
          <p:cNvPr id="307" name="Google Shape;307;p35"/>
          <p:cNvSpPr txBox="1"/>
          <p:nvPr/>
        </p:nvSpPr>
        <p:spPr>
          <a:xfrm>
            <a:off x="5225150" y="81025"/>
            <a:ext cx="3709800" cy="794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Proxima Nova"/>
                <a:ea typeface="Proxima Nova"/>
                <a:cs typeface="Proxima Nova"/>
                <a:sym typeface="Proxima Nova"/>
              </a:rPr>
              <a:t>Observations:</a:t>
            </a:r>
            <a:endParaRPr b="1">
              <a:latin typeface="Proxima Nova"/>
              <a:ea typeface="Proxima Nova"/>
              <a:cs typeface="Proxima Nova"/>
              <a:sym typeface="Proxima Nova"/>
            </a:endParaRPr>
          </a:p>
          <a:p>
            <a:pPr indent="-317500" lvl="0" marL="457200" rtl="0" algn="l">
              <a:spcBef>
                <a:spcPts val="0"/>
              </a:spcBef>
              <a:spcAft>
                <a:spcPts val="0"/>
              </a:spcAft>
              <a:buSzPts val="1400"/>
              <a:buFont typeface="Proxima Nova"/>
              <a:buChar char="●"/>
            </a:pPr>
            <a:r>
              <a:rPr lang="en">
                <a:latin typeface="Proxima Nova"/>
                <a:ea typeface="Proxima Nova"/>
                <a:cs typeface="Proxima Nova"/>
                <a:sym typeface="Proxima Nova"/>
              </a:rPr>
              <a:t>Most videos which have average view duration less than 3 minutes have high average percentage viewed and Impression CTR.</a:t>
            </a:r>
            <a:endParaRPr>
              <a:latin typeface="Proxima Nova"/>
              <a:ea typeface="Proxima Nova"/>
              <a:cs typeface="Proxima Nova"/>
              <a:sym typeface="Proxima Nova"/>
            </a:endParaRPr>
          </a:p>
          <a:p>
            <a:pPr indent="-317500" lvl="0" marL="457200" rtl="0" algn="l">
              <a:spcBef>
                <a:spcPts val="0"/>
              </a:spcBef>
              <a:spcAft>
                <a:spcPts val="0"/>
              </a:spcAft>
              <a:buSzPts val="1400"/>
              <a:buFont typeface="Proxima Nova"/>
              <a:buChar char="●"/>
            </a:pPr>
            <a:r>
              <a:rPr lang="en">
                <a:latin typeface="Proxima Nova"/>
                <a:ea typeface="Proxima Nova"/>
                <a:cs typeface="Proxima Nova"/>
                <a:sym typeface="Proxima Nova"/>
              </a:rPr>
              <a:t>Frontal Pole Dec 12 2017, engage viewers the most with 0 min average view duration.</a:t>
            </a:r>
            <a:endParaRPr>
              <a:latin typeface="Proxima Nova"/>
              <a:ea typeface="Proxima Nova"/>
              <a:cs typeface="Proxima Nova"/>
              <a:sym typeface="Proxima Nova"/>
            </a:endParaRPr>
          </a:p>
          <a:p>
            <a:pPr indent="-317500" lvl="0" marL="457200" rtl="0" algn="l">
              <a:spcBef>
                <a:spcPts val="0"/>
              </a:spcBef>
              <a:spcAft>
                <a:spcPts val="0"/>
              </a:spcAft>
              <a:buSzPts val="1400"/>
              <a:buFont typeface="Proxima Nova"/>
              <a:buChar char="●"/>
            </a:pPr>
            <a:r>
              <a:rPr lang="en">
                <a:latin typeface="Proxima Nova"/>
                <a:ea typeface="Proxima Nova"/>
                <a:cs typeface="Proxima Nova"/>
                <a:sym typeface="Proxima Nova"/>
              </a:rPr>
              <a:t>Fitness Trivia Neurotran..</a:t>
            </a:r>
            <a:endParaRPr>
              <a:latin typeface="Proxima Nova"/>
              <a:ea typeface="Proxima Nova"/>
              <a:cs typeface="Proxima Nova"/>
              <a:sym typeface="Proxima Nova"/>
            </a:endParaRPr>
          </a:p>
          <a:p>
            <a:pPr indent="-317500" lvl="0" marL="457200" rtl="0" algn="l">
              <a:spcBef>
                <a:spcPts val="0"/>
              </a:spcBef>
              <a:spcAft>
                <a:spcPts val="0"/>
              </a:spcAft>
              <a:buSzPts val="1400"/>
              <a:buFont typeface="Proxima Nova"/>
              <a:buChar char="●"/>
            </a:pPr>
            <a:r>
              <a:rPr lang="en">
                <a:latin typeface="Proxima Nova"/>
                <a:ea typeface="Proxima Nova"/>
                <a:cs typeface="Proxima Nova"/>
                <a:sym typeface="Proxima Nova"/>
              </a:rPr>
              <a:t>Videos have average percentage viewed over 50% when the average duration is less than 1 minute.</a:t>
            </a:r>
            <a:endParaRPr>
              <a:latin typeface="Proxima Nova"/>
              <a:ea typeface="Proxima Nova"/>
              <a:cs typeface="Proxima Nova"/>
              <a:sym typeface="Proxima Nova"/>
            </a:endParaRPr>
          </a:p>
          <a:p>
            <a:pPr indent="-317500" lvl="0" marL="457200" rtl="0" algn="l">
              <a:spcBef>
                <a:spcPts val="0"/>
              </a:spcBef>
              <a:spcAft>
                <a:spcPts val="0"/>
              </a:spcAft>
              <a:buSzPts val="1400"/>
              <a:buFont typeface="Proxima Nova"/>
              <a:buChar char="●"/>
            </a:pPr>
            <a:r>
              <a:rPr lang="en">
                <a:latin typeface="Proxima Nova"/>
                <a:ea typeface="Proxima Nova"/>
                <a:cs typeface="Proxima Nova"/>
                <a:sym typeface="Proxima Nova"/>
              </a:rPr>
              <a:t>Videos have high average view duration when average percentage viewed is low =&gt; high bounce rate, not engage viewers.</a:t>
            </a:r>
            <a:endParaRPr>
              <a:latin typeface="Proxima Nova"/>
              <a:ea typeface="Proxima Nova"/>
              <a:cs typeface="Proxima Nova"/>
              <a:sym typeface="Proxima Nova"/>
            </a:endParaRPr>
          </a:p>
          <a:p>
            <a:pPr indent="0" lvl="0" marL="0" rtl="0" algn="l">
              <a:spcBef>
                <a:spcPts val="0"/>
              </a:spcBef>
              <a:spcAft>
                <a:spcPts val="0"/>
              </a:spcAft>
              <a:buNone/>
            </a:pPr>
            <a:r>
              <a:rPr b="1" lang="en">
                <a:latin typeface="Proxima Nova"/>
                <a:ea typeface="Proxima Nova"/>
                <a:cs typeface="Proxima Nova"/>
                <a:sym typeface="Proxima Nova"/>
              </a:rPr>
              <a:t>Insights:</a:t>
            </a:r>
            <a:endParaRPr b="1">
              <a:latin typeface="Proxima Nova"/>
              <a:ea typeface="Proxima Nova"/>
              <a:cs typeface="Proxima Nova"/>
              <a:sym typeface="Proxima Nova"/>
            </a:endParaRPr>
          </a:p>
          <a:p>
            <a:pPr indent="-317500" lvl="0" marL="457200" rtl="0" algn="l">
              <a:spcBef>
                <a:spcPts val="0"/>
              </a:spcBef>
              <a:spcAft>
                <a:spcPts val="0"/>
              </a:spcAft>
              <a:buSzPts val="1400"/>
              <a:buFont typeface="Proxima Nova"/>
              <a:buChar char="●"/>
            </a:pPr>
            <a:r>
              <a:rPr lang="en">
                <a:latin typeface="Proxima Nova"/>
                <a:ea typeface="Proxima Nova"/>
                <a:cs typeface="Proxima Nova"/>
                <a:sym typeface="Proxima Nova"/>
              </a:rPr>
              <a:t>Short length videos and shorts are good. It engages viewer to watch. When average percentage viewed is high, Youtube will recommend the videos on network.</a:t>
            </a:r>
            <a:endParaRPr>
              <a:latin typeface="Proxima Nova"/>
              <a:ea typeface="Proxima Nova"/>
              <a:cs typeface="Proxima Nova"/>
              <a:sym typeface="Proxima Nova"/>
            </a:endParaRPr>
          </a:p>
          <a:p>
            <a:pPr indent="-317500" lvl="0" marL="457200" rtl="0" algn="l">
              <a:spcBef>
                <a:spcPts val="0"/>
              </a:spcBef>
              <a:spcAft>
                <a:spcPts val="0"/>
              </a:spcAft>
              <a:buSzPts val="1400"/>
              <a:buFont typeface="Proxima Nova"/>
              <a:buChar char="●"/>
            </a:pPr>
            <a:r>
              <a:rPr lang="en">
                <a:latin typeface="Proxima Nova"/>
                <a:ea typeface="Proxima Nova"/>
                <a:cs typeface="Proxima Nova"/>
                <a:sym typeface="Proxima Nova"/>
              </a:rPr>
              <a:t>Depending on the target audience, videos will engage viewers by the title, </a:t>
            </a:r>
            <a:r>
              <a:rPr lang="en">
                <a:latin typeface="Proxima Nova"/>
                <a:ea typeface="Proxima Nova"/>
                <a:cs typeface="Proxima Nova"/>
                <a:sym typeface="Proxima Nova"/>
              </a:rPr>
              <a:t>thumbnails</a:t>
            </a:r>
            <a:r>
              <a:rPr lang="en">
                <a:latin typeface="Proxima Nova"/>
                <a:ea typeface="Proxima Nova"/>
                <a:cs typeface="Proxima Nova"/>
                <a:sym typeface="Proxima Nova"/>
              </a:rPr>
              <a:t>, content. Those things will increase the curiosity rate and increase the </a:t>
            </a:r>
            <a:r>
              <a:rPr lang="en">
                <a:latin typeface="Proxima Nova"/>
                <a:ea typeface="Proxima Nova"/>
                <a:cs typeface="Proxima Nova"/>
                <a:sym typeface="Proxima Nova"/>
              </a:rPr>
              <a:t>impression</a:t>
            </a:r>
            <a:r>
              <a:rPr lang="en">
                <a:latin typeface="Proxima Nova"/>
                <a:ea typeface="Proxima Nova"/>
                <a:cs typeface="Proxima Nova"/>
                <a:sym typeface="Proxima Nova"/>
              </a:rPr>
              <a:t> CTR.</a:t>
            </a:r>
            <a:endParaRPr>
              <a:latin typeface="Proxima Nova"/>
              <a:ea typeface="Proxima Nova"/>
              <a:cs typeface="Proxima Nova"/>
              <a:sym typeface="Proxima Nova"/>
            </a:endParaRPr>
          </a:p>
          <a:p>
            <a:pPr indent="0" lvl="0" marL="0" rtl="0" algn="l">
              <a:spcBef>
                <a:spcPts val="0"/>
              </a:spcBef>
              <a:spcAft>
                <a:spcPts val="0"/>
              </a:spcAft>
              <a:buNone/>
            </a:pPr>
            <a:r>
              <a:t/>
            </a:r>
            <a:endParaRPr>
              <a:latin typeface="Proxima Nova"/>
              <a:ea typeface="Proxima Nova"/>
              <a:cs typeface="Proxima Nova"/>
              <a:sym typeface="Proxima Nova"/>
            </a:endParaRPr>
          </a:p>
          <a:p>
            <a:pPr indent="0" lvl="0" marL="0" rtl="0" algn="l">
              <a:spcBef>
                <a:spcPts val="0"/>
              </a:spcBef>
              <a:spcAft>
                <a:spcPts val="0"/>
              </a:spcAft>
              <a:buNone/>
            </a:pPr>
            <a:r>
              <a:t/>
            </a:r>
            <a:endParaRPr>
              <a:latin typeface="Proxima Nova"/>
              <a:ea typeface="Proxima Nova"/>
              <a:cs typeface="Proxima Nova"/>
              <a:sym typeface="Proxima Nova"/>
            </a:endParaRPr>
          </a:p>
          <a:p>
            <a:pPr indent="0" lvl="0" marL="0" rtl="0" algn="l">
              <a:spcBef>
                <a:spcPts val="0"/>
              </a:spcBef>
              <a:spcAft>
                <a:spcPts val="0"/>
              </a:spcAft>
              <a:buNone/>
            </a:pPr>
            <a:r>
              <a:t/>
            </a:r>
            <a:endParaRPr>
              <a:latin typeface="Proxima Nova"/>
              <a:ea typeface="Proxima Nova"/>
              <a:cs typeface="Proxima Nova"/>
              <a:sym typeface="Proxima Nova"/>
            </a:endParaRPr>
          </a:p>
          <a:p>
            <a:pPr indent="0" lvl="0" marL="0" rtl="0" algn="l">
              <a:spcBef>
                <a:spcPts val="0"/>
              </a:spcBef>
              <a:spcAft>
                <a:spcPts val="0"/>
              </a:spcAft>
              <a:buNone/>
            </a:pPr>
            <a:r>
              <a:t/>
            </a:r>
            <a:endParaRPr>
              <a:latin typeface="Proxima Nova"/>
              <a:ea typeface="Proxima Nova"/>
              <a:cs typeface="Proxima Nova"/>
              <a:sym typeface="Proxima Nova"/>
            </a:endParaRPr>
          </a:p>
          <a:p>
            <a:pPr indent="0" lvl="0" marL="0" rtl="0" algn="l">
              <a:spcBef>
                <a:spcPts val="0"/>
              </a:spcBef>
              <a:spcAft>
                <a:spcPts val="0"/>
              </a:spcAft>
              <a:buNone/>
            </a:pPr>
            <a:r>
              <a:t/>
            </a:r>
            <a:endParaRPr>
              <a:latin typeface="Proxima Nova"/>
              <a:ea typeface="Proxima Nova"/>
              <a:cs typeface="Proxima Nova"/>
              <a:sym typeface="Proxima Nova"/>
            </a:endParaRPr>
          </a:p>
          <a:p>
            <a:pPr indent="0" lvl="0" marL="0" rtl="0" algn="l">
              <a:spcBef>
                <a:spcPts val="0"/>
              </a:spcBef>
              <a:spcAft>
                <a:spcPts val="0"/>
              </a:spcAft>
              <a:buNone/>
            </a:pPr>
            <a:r>
              <a:t/>
            </a:r>
            <a:endParaRPr>
              <a:latin typeface="Proxima Nova"/>
              <a:ea typeface="Proxima Nova"/>
              <a:cs typeface="Proxima Nova"/>
              <a:sym typeface="Proxima Nova"/>
            </a:endParaRPr>
          </a:p>
          <a:p>
            <a:pPr indent="0" lvl="0" marL="0" rtl="0" algn="l">
              <a:spcBef>
                <a:spcPts val="0"/>
              </a:spcBef>
              <a:spcAft>
                <a:spcPts val="0"/>
              </a:spcAft>
              <a:buNone/>
            </a:pPr>
            <a:r>
              <a:t/>
            </a:r>
            <a:endParaRPr>
              <a:latin typeface="Proxima Nova"/>
              <a:ea typeface="Proxima Nova"/>
              <a:cs typeface="Proxima Nova"/>
              <a:sym typeface="Proxima Nova"/>
            </a:endParaRPr>
          </a:p>
          <a:p>
            <a:pPr indent="0" lvl="0" marL="0" rtl="0" algn="l">
              <a:spcBef>
                <a:spcPts val="0"/>
              </a:spcBef>
              <a:spcAft>
                <a:spcPts val="0"/>
              </a:spcAft>
              <a:buNone/>
            </a:pPr>
            <a:r>
              <a:t/>
            </a:r>
            <a:endParaRPr>
              <a:latin typeface="Proxima Nova"/>
              <a:ea typeface="Proxima Nova"/>
              <a:cs typeface="Proxima Nova"/>
              <a:sym typeface="Proxima Nova"/>
            </a:endParaRPr>
          </a:p>
          <a:p>
            <a:pPr indent="0" lvl="0" marL="0" rtl="0" algn="l">
              <a:spcBef>
                <a:spcPts val="0"/>
              </a:spcBef>
              <a:spcAft>
                <a:spcPts val="0"/>
              </a:spcAft>
              <a:buNone/>
            </a:pPr>
            <a:r>
              <a:t/>
            </a:r>
            <a:endParaRPr>
              <a:latin typeface="Proxima Nova"/>
              <a:ea typeface="Proxima Nova"/>
              <a:cs typeface="Proxima Nova"/>
              <a:sym typeface="Proxima Nova"/>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36"/>
          <p:cNvSpPr txBox="1"/>
          <p:nvPr>
            <p:ph type="title"/>
          </p:nvPr>
        </p:nvSpPr>
        <p:spPr>
          <a:xfrm>
            <a:off x="152400" y="39924"/>
            <a:ext cx="7453200" cy="469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000"/>
              <a:t>Where are you gaining YouTube subscribers?</a:t>
            </a:r>
            <a:endParaRPr sz="2000"/>
          </a:p>
        </p:txBody>
      </p:sp>
      <p:sp>
        <p:nvSpPr>
          <p:cNvPr id="313" name="Google Shape;313;p36"/>
          <p:cNvSpPr txBox="1"/>
          <p:nvPr>
            <p:ph idx="1" type="body"/>
          </p:nvPr>
        </p:nvSpPr>
        <p:spPr>
          <a:xfrm>
            <a:off x="252475" y="2907023"/>
            <a:ext cx="4517100" cy="22755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sz="1200"/>
              <a:t>Observations:</a:t>
            </a:r>
            <a:endParaRPr b="1" sz="1200"/>
          </a:p>
          <a:p>
            <a:pPr indent="-304800" lvl="0" marL="457200" rtl="0" algn="l">
              <a:spcBef>
                <a:spcPts val="600"/>
              </a:spcBef>
              <a:spcAft>
                <a:spcPts val="0"/>
              </a:spcAft>
              <a:buSzPts val="1200"/>
              <a:buChar char="●"/>
            </a:pPr>
            <a:r>
              <a:rPr lang="en" sz="1200"/>
              <a:t>Over </a:t>
            </a:r>
            <a:r>
              <a:rPr b="1" lang="en" sz="1200"/>
              <a:t>80% of subscribers </a:t>
            </a:r>
            <a:r>
              <a:rPr lang="en" sz="1200"/>
              <a:t>subscribed </a:t>
            </a:r>
            <a:r>
              <a:rPr b="1" lang="en" sz="1200"/>
              <a:t>from </a:t>
            </a:r>
            <a:r>
              <a:rPr lang="en" sz="1200"/>
              <a:t>the </a:t>
            </a:r>
            <a:r>
              <a:rPr b="1" lang="en" sz="1200"/>
              <a:t>YouTube Watch page</a:t>
            </a:r>
            <a:r>
              <a:rPr lang="en" sz="1200"/>
              <a:t> (the video’s specific page)</a:t>
            </a:r>
            <a:endParaRPr sz="1200"/>
          </a:p>
          <a:p>
            <a:pPr indent="-304800" lvl="1" marL="914400" rtl="0" algn="l">
              <a:spcBef>
                <a:spcPts val="0"/>
              </a:spcBef>
              <a:spcAft>
                <a:spcPts val="0"/>
              </a:spcAft>
              <a:buSzPts val="1200"/>
              <a:buChar char="○"/>
            </a:pPr>
            <a:r>
              <a:rPr lang="en" sz="1200"/>
              <a:t>The rest came from your </a:t>
            </a:r>
            <a:r>
              <a:rPr b="1" lang="en" sz="1200"/>
              <a:t>YouTube channel</a:t>
            </a:r>
            <a:r>
              <a:rPr lang="en" sz="1200"/>
              <a:t> and </a:t>
            </a:r>
            <a:r>
              <a:rPr b="1" lang="en" sz="1200"/>
              <a:t>through searching</a:t>
            </a:r>
            <a:r>
              <a:rPr lang="en" sz="1200"/>
              <a:t> directly for the business</a:t>
            </a:r>
            <a:endParaRPr sz="1200"/>
          </a:p>
          <a:p>
            <a:pPr indent="-304800" lvl="1" marL="914400" rtl="0" algn="l">
              <a:spcBef>
                <a:spcPts val="0"/>
              </a:spcBef>
              <a:spcAft>
                <a:spcPts val="0"/>
              </a:spcAft>
              <a:buSzPts val="1200"/>
              <a:buChar char="○"/>
            </a:pPr>
            <a:r>
              <a:rPr lang="en" sz="1200"/>
              <a:t>You gained </a:t>
            </a:r>
            <a:r>
              <a:rPr b="1" lang="en" sz="1200"/>
              <a:t>most </a:t>
            </a:r>
            <a:r>
              <a:rPr lang="en" sz="1200"/>
              <a:t>of your</a:t>
            </a:r>
            <a:r>
              <a:rPr b="1" lang="en" sz="1200"/>
              <a:t> subscribers from </a:t>
            </a:r>
            <a:r>
              <a:rPr lang="en" sz="1200"/>
              <a:t>your </a:t>
            </a:r>
            <a:r>
              <a:rPr b="1" lang="en" sz="1200"/>
              <a:t>videos</a:t>
            </a:r>
            <a:r>
              <a:rPr lang="en" sz="1200"/>
              <a:t>!</a:t>
            </a:r>
            <a:endParaRPr sz="1200"/>
          </a:p>
          <a:p>
            <a:pPr indent="0" lvl="0" marL="0" rtl="0" algn="l">
              <a:spcBef>
                <a:spcPts val="600"/>
              </a:spcBef>
              <a:spcAft>
                <a:spcPts val="0"/>
              </a:spcAft>
              <a:buNone/>
            </a:pPr>
            <a:r>
              <a:t/>
            </a:r>
            <a:endParaRPr b="1" sz="1200"/>
          </a:p>
        </p:txBody>
      </p:sp>
      <p:sp>
        <p:nvSpPr>
          <p:cNvPr id="314" name="Google Shape;314;p36"/>
          <p:cNvSpPr txBox="1"/>
          <p:nvPr>
            <p:ph idx="1" type="body"/>
          </p:nvPr>
        </p:nvSpPr>
        <p:spPr>
          <a:xfrm>
            <a:off x="4838100" y="2907023"/>
            <a:ext cx="4164600" cy="23769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sz="1200"/>
              <a:t>Insights:</a:t>
            </a:r>
            <a:endParaRPr sz="1200"/>
          </a:p>
          <a:p>
            <a:pPr indent="-304800" lvl="0" marL="457200" rtl="0" algn="l">
              <a:spcBef>
                <a:spcPts val="600"/>
              </a:spcBef>
              <a:spcAft>
                <a:spcPts val="0"/>
              </a:spcAft>
              <a:buSzPts val="1200"/>
              <a:buChar char="●"/>
            </a:pPr>
            <a:r>
              <a:rPr b="1" lang="en" sz="1200"/>
              <a:t>Subscribers</a:t>
            </a:r>
            <a:r>
              <a:rPr lang="en" sz="1200"/>
              <a:t> </a:t>
            </a:r>
            <a:r>
              <a:rPr b="1" lang="en" sz="1200"/>
              <a:t>make up </a:t>
            </a:r>
            <a:r>
              <a:rPr lang="en" sz="1200"/>
              <a:t>around</a:t>
            </a:r>
            <a:r>
              <a:rPr b="1" lang="en" sz="1200"/>
              <a:t> 4% of total viewers</a:t>
            </a:r>
            <a:endParaRPr b="1" sz="1200"/>
          </a:p>
          <a:p>
            <a:pPr indent="-304800" lvl="1" marL="914400" rtl="0" algn="l">
              <a:spcBef>
                <a:spcPts val="0"/>
              </a:spcBef>
              <a:spcAft>
                <a:spcPts val="0"/>
              </a:spcAft>
              <a:buSzPts val="1200"/>
              <a:buChar char="○"/>
            </a:pPr>
            <a:r>
              <a:rPr lang="en" sz="1200"/>
              <a:t>1,061 of 24,299 total views come from subscribers</a:t>
            </a:r>
            <a:endParaRPr sz="1200"/>
          </a:p>
          <a:p>
            <a:pPr indent="-304800" lvl="0" marL="457200" rtl="0" algn="l">
              <a:spcBef>
                <a:spcPts val="0"/>
              </a:spcBef>
              <a:spcAft>
                <a:spcPts val="0"/>
              </a:spcAft>
              <a:buSzPts val="1200"/>
              <a:buChar char="●"/>
            </a:pPr>
            <a:r>
              <a:rPr lang="en" sz="1200"/>
              <a:t>Seemingly </a:t>
            </a:r>
            <a:r>
              <a:rPr b="1" lang="en" sz="1200"/>
              <a:t>loyal subscribers</a:t>
            </a:r>
            <a:endParaRPr b="1" sz="1200"/>
          </a:p>
          <a:p>
            <a:pPr indent="-304800" lvl="1" marL="914400" rtl="0" algn="l">
              <a:spcBef>
                <a:spcPts val="0"/>
              </a:spcBef>
              <a:spcAft>
                <a:spcPts val="0"/>
              </a:spcAft>
              <a:buSzPts val="1200"/>
              <a:buChar char="○"/>
            </a:pPr>
            <a:r>
              <a:rPr lang="en" sz="1200"/>
              <a:t>They are watching your videos!</a:t>
            </a:r>
            <a:endParaRPr sz="1200"/>
          </a:p>
          <a:p>
            <a:pPr indent="-304800" lvl="1" marL="914400" rtl="0" algn="l">
              <a:spcBef>
                <a:spcPts val="0"/>
              </a:spcBef>
              <a:spcAft>
                <a:spcPts val="0"/>
              </a:spcAft>
              <a:buSzPts val="1200"/>
              <a:buChar char="○"/>
            </a:pPr>
            <a:r>
              <a:rPr b="1" lang="en" sz="1200"/>
              <a:t>Each subscriber adds 6 views </a:t>
            </a:r>
            <a:r>
              <a:rPr lang="en" sz="1200"/>
              <a:t>on average to your total view count </a:t>
            </a:r>
            <a:endParaRPr sz="1200"/>
          </a:p>
        </p:txBody>
      </p:sp>
      <p:pic>
        <p:nvPicPr>
          <p:cNvPr id="315" name="Google Shape;315;p36" title="Chart"/>
          <p:cNvPicPr preferRelativeResize="0"/>
          <p:nvPr/>
        </p:nvPicPr>
        <p:blipFill>
          <a:blip r:embed="rId3">
            <a:alphaModFix/>
          </a:blip>
          <a:stretch>
            <a:fillRect/>
          </a:stretch>
        </p:blipFill>
        <p:spPr>
          <a:xfrm>
            <a:off x="1911587" y="567518"/>
            <a:ext cx="3934824" cy="2432949"/>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37"/>
          <p:cNvSpPr txBox="1"/>
          <p:nvPr>
            <p:ph type="title"/>
          </p:nvPr>
        </p:nvSpPr>
        <p:spPr>
          <a:xfrm>
            <a:off x="152400" y="95201"/>
            <a:ext cx="8229600" cy="510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Which videos gained subscribers?</a:t>
            </a:r>
            <a:endParaRPr sz="2400"/>
          </a:p>
        </p:txBody>
      </p:sp>
      <p:sp>
        <p:nvSpPr>
          <p:cNvPr id="321" name="Google Shape;321;p37"/>
          <p:cNvSpPr txBox="1"/>
          <p:nvPr>
            <p:ph idx="1" type="body"/>
          </p:nvPr>
        </p:nvSpPr>
        <p:spPr>
          <a:xfrm>
            <a:off x="4457725" y="2022650"/>
            <a:ext cx="4689000" cy="23421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sz="1200"/>
              <a:t>Insights:</a:t>
            </a:r>
            <a:endParaRPr b="1" sz="1200"/>
          </a:p>
          <a:p>
            <a:pPr indent="-304800" lvl="0" marL="457200" rtl="0" algn="l">
              <a:spcBef>
                <a:spcPts val="600"/>
              </a:spcBef>
              <a:spcAft>
                <a:spcPts val="0"/>
              </a:spcAft>
              <a:buSzPts val="1200"/>
              <a:buChar char="●"/>
            </a:pPr>
            <a:r>
              <a:rPr b="1" lang="en" sz="1200"/>
              <a:t>Views, likes, and subscriptions grow together</a:t>
            </a:r>
            <a:endParaRPr b="1" sz="1200"/>
          </a:p>
          <a:p>
            <a:pPr indent="-304800" lvl="1" marL="914400" rtl="0" algn="l">
              <a:spcBef>
                <a:spcPts val="0"/>
              </a:spcBef>
              <a:spcAft>
                <a:spcPts val="0"/>
              </a:spcAft>
              <a:buSzPts val="1200"/>
              <a:buChar char="○"/>
            </a:pPr>
            <a:r>
              <a:rPr lang="en" sz="1200"/>
              <a:t>Think of this as a </a:t>
            </a:r>
            <a:r>
              <a:rPr b="1" lang="en" sz="1200"/>
              <a:t>numbers game </a:t>
            </a:r>
            <a:r>
              <a:rPr lang="en" sz="1200"/>
              <a:t>and </a:t>
            </a:r>
            <a:r>
              <a:rPr b="1" lang="en" sz="1200"/>
              <a:t>keep up </a:t>
            </a:r>
            <a:r>
              <a:rPr lang="en" sz="1200"/>
              <a:t>your </a:t>
            </a:r>
            <a:r>
              <a:rPr b="1" lang="en" sz="1200"/>
              <a:t>favored content style</a:t>
            </a:r>
            <a:r>
              <a:rPr lang="en" sz="1200"/>
              <a:t> to grow your channel</a:t>
            </a:r>
            <a:endParaRPr sz="1200"/>
          </a:p>
          <a:p>
            <a:pPr indent="-304800" lvl="0" marL="457200" rtl="0" algn="l">
              <a:spcBef>
                <a:spcPts val="0"/>
              </a:spcBef>
              <a:spcAft>
                <a:spcPts val="0"/>
              </a:spcAft>
              <a:buSzPts val="1200"/>
              <a:buChar char="●"/>
            </a:pPr>
            <a:r>
              <a:rPr lang="en" sz="1200"/>
              <a:t>Good idea to look into </a:t>
            </a:r>
            <a:r>
              <a:rPr b="1" lang="en" sz="1200"/>
              <a:t>why Fitness Trivia Episode 1 and 6 did so well</a:t>
            </a:r>
            <a:endParaRPr b="1" sz="1200"/>
          </a:p>
          <a:p>
            <a:pPr indent="-304800" lvl="1" marL="914400" rtl="0" algn="l">
              <a:spcBef>
                <a:spcPts val="0"/>
              </a:spcBef>
              <a:spcAft>
                <a:spcPts val="0"/>
              </a:spcAft>
              <a:buSzPts val="1200"/>
              <a:buChar char="○"/>
            </a:pPr>
            <a:r>
              <a:rPr lang="en" sz="1200"/>
              <a:t>How did you promote these videos?</a:t>
            </a:r>
            <a:endParaRPr sz="1200"/>
          </a:p>
          <a:p>
            <a:pPr indent="-304800" lvl="1" marL="914400" rtl="0" algn="l">
              <a:spcBef>
                <a:spcPts val="0"/>
              </a:spcBef>
              <a:spcAft>
                <a:spcPts val="0"/>
              </a:spcAft>
              <a:buSzPts val="1200"/>
              <a:buChar char="○"/>
            </a:pPr>
            <a:r>
              <a:rPr lang="en" sz="1200"/>
              <a:t>What did you include in these videos that make them stand out?</a:t>
            </a:r>
            <a:endParaRPr sz="1200"/>
          </a:p>
        </p:txBody>
      </p:sp>
      <p:sp>
        <p:nvSpPr>
          <p:cNvPr id="322" name="Google Shape;322;p37"/>
          <p:cNvSpPr txBox="1"/>
          <p:nvPr>
            <p:ph idx="12" type="sldNum"/>
          </p:nvPr>
        </p:nvSpPr>
        <p:spPr>
          <a:xfrm>
            <a:off x="50" y="4673650"/>
            <a:ext cx="15594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r>
              <a:rPr lang="en"/>
              <a:t> • </a:t>
            </a:r>
            <a:r>
              <a:rPr lang="en">
                <a:solidFill>
                  <a:srgbClr val="3366FF"/>
                </a:solidFill>
              </a:rPr>
              <a:t>co</a:t>
            </a:r>
            <a:r>
              <a:rPr lang="en"/>
              <a:t>opcareers.org</a:t>
            </a:r>
            <a:endParaRPr/>
          </a:p>
        </p:txBody>
      </p:sp>
      <p:pic>
        <p:nvPicPr>
          <p:cNvPr id="323" name="Google Shape;323;p37"/>
          <p:cNvPicPr preferRelativeResize="0"/>
          <p:nvPr/>
        </p:nvPicPr>
        <p:blipFill rotWithShape="1">
          <a:blip r:embed="rId3">
            <a:alphaModFix/>
          </a:blip>
          <a:srcRect b="12671" l="0" r="0" t="0"/>
          <a:stretch/>
        </p:blipFill>
        <p:spPr>
          <a:xfrm>
            <a:off x="228600" y="1018375"/>
            <a:ext cx="4211325" cy="3259150"/>
          </a:xfrm>
          <a:prstGeom prst="rect">
            <a:avLst/>
          </a:prstGeom>
          <a:noFill/>
          <a:ln cap="flat" cmpd="sng" w="9525">
            <a:solidFill>
              <a:schemeClr val="dk2"/>
            </a:solidFill>
            <a:prstDash val="solid"/>
            <a:round/>
            <a:headEnd len="sm" w="sm" type="none"/>
            <a:tailEnd len="sm" w="sm" type="none"/>
          </a:ln>
        </p:spPr>
      </p:pic>
      <p:sp>
        <p:nvSpPr>
          <p:cNvPr id="324" name="Google Shape;324;p37"/>
          <p:cNvSpPr txBox="1"/>
          <p:nvPr>
            <p:ph idx="1" type="body"/>
          </p:nvPr>
        </p:nvSpPr>
        <p:spPr>
          <a:xfrm>
            <a:off x="4443950" y="758500"/>
            <a:ext cx="4689000" cy="14928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sz="1200"/>
              <a:t>Observations:</a:t>
            </a:r>
            <a:endParaRPr b="1" sz="1200"/>
          </a:p>
          <a:p>
            <a:pPr indent="-304800" lvl="0" marL="457200" rtl="0" algn="l">
              <a:spcBef>
                <a:spcPts val="600"/>
              </a:spcBef>
              <a:spcAft>
                <a:spcPts val="0"/>
              </a:spcAft>
              <a:buSzPts val="1200"/>
              <a:buChar char="●"/>
            </a:pPr>
            <a:r>
              <a:rPr b="1" lang="en" sz="1200"/>
              <a:t>Holiday videos do really well! </a:t>
            </a:r>
            <a:r>
              <a:rPr lang="en" sz="1200"/>
              <a:t>They have highest amounts of both views and subscribers</a:t>
            </a:r>
            <a:endParaRPr sz="1200"/>
          </a:p>
          <a:p>
            <a:pPr indent="-304800" lvl="0" marL="457200" rtl="0" algn="l">
              <a:spcBef>
                <a:spcPts val="0"/>
              </a:spcBef>
              <a:spcAft>
                <a:spcPts val="0"/>
              </a:spcAft>
              <a:buSzPts val="1200"/>
              <a:buChar char="●"/>
            </a:pPr>
            <a:r>
              <a:rPr b="1" lang="en" sz="1200"/>
              <a:t>Fitness Trivia Episode 1 and 6 are the most popular</a:t>
            </a:r>
            <a:r>
              <a:rPr lang="en" sz="1200"/>
              <a:t> and have gained the </a:t>
            </a:r>
            <a:r>
              <a:rPr b="1" lang="en" sz="1200"/>
              <a:t>most subscribers</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chemeClr val="lt1"/>
        </a:solidFill>
      </p:bgPr>
    </p:bg>
    <p:spTree>
      <p:nvGrpSpPr>
        <p:cNvPr id="328" name="Shape 328"/>
        <p:cNvGrpSpPr/>
        <p:nvPr/>
      </p:nvGrpSpPr>
      <p:grpSpPr>
        <a:xfrm>
          <a:off x="0" y="0"/>
          <a:ext cx="0" cy="0"/>
          <a:chOff x="0" y="0"/>
          <a:chExt cx="0" cy="0"/>
        </a:xfrm>
      </p:grpSpPr>
      <p:sp>
        <p:nvSpPr>
          <p:cNvPr id="329" name="Google Shape;329;p38"/>
          <p:cNvSpPr txBox="1"/>
          <p:nvPr>
            <p:ph type="title"/>
          </p:nvPr>
        </p:nvSpPr>
        <p:spPr>
          <a:xfrm>
            <a:off x="293500" y="11328"/>
            <a:ext cx="8229600" cy="857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000">
                <a:highlight>
                  <a:schemeClr val="lt1"/>
                </a:highlight>
              </a:rPr>
              <a:t>Competitor #1: </a:t>
            </a:r>
            <a:r>
              <a:rPr lang="en" sz="3000">
                <a:highlight>
                  <a:schemeClr val="lt1"/>
                </a:highlight>
              </a:rPr>
              <a:t>Total Brain Health</a:t>
            </a:r>
            <a:endParaRPr sz="3000">
              <a:highlight>
                <a:schemeClr val="lt1"/>
              </a:highlight>
            </a:endParaRPr>
          </a:p>
        </p:txBody>
      </p:sp>
      <p:sp>
        <p:nvSpPr>
          <p:cNvPr id="330" name="Google Shape;330;p38"/>
          <p:cNvSpPr txBox="1"/>
          <p:nvPr>
            <p:ph idx="1" type="body"/>
          </p:nvPr>
        </p:nvSpPr>
        <p:spPr>
          <a:xfrm>
            <a:off x="293500" y="1070383"/>
            <a:ext cx="4103700" cy="37257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a:t>Pros:</a:t>
            </a:r>
            <a:endParaRPr b="1"/>
          </a:p>
          <a:p>
            <a:pPr indent="-304800" lvl="0" marL="457200" rtl="0" algn="l">
              <a:spcBef>
                <a:spcPts val="600"/>
              </a:spcBef>
              <a:spcAft>
                <a:spcPts val="0"/>
              </a:spcAft>
              <a:buSzPts val="1200"/>
              <a:buChar char="●"/>
            </a:pPr>
            <a:r>
              <a:rPr b="1" lang="en" sz="1200"/>
              <a:t>Nice images</a:t>
            </a:r>
            <a:endParaRPr b="1" sz="1200"/>
          </a:p>
          <a:p>
            <a:pPr indent="-304800" lvl="0" marL="457200" rtl="0" algn="l">
              <a:spcBef>
                <a:spcPts val="0"/>
              </a:spcBef>
              <a:spcAft>
                <a:spcPts val="0"/>
              </a:spcAft>
              <a:buSzPts val="1200"/>
              <a:buChar char="●"/>
            </a:pPr>
            <a:r>
              <a:rPr b="1" lang="en" sz="1200"/>
              <a:t>Portrays a friendly, fun, welcoming environment that caters to seniors</a:t>
            </a:r>
            <a:endParaRPr b="1" sz="1200"/>
          </a:p>
          <a:p>
            <a:pPr indent="-304800" lvl="0" marL="457200" rtl="0" algn="l">
              <a:spcBef>
                <a:spcPts val="0"/>
              </a:spcBef>
              <a:spcAft>
                <a:spcPts val="0"/>
              </a:spcAft>
              <a:buSzPts val="1200"/>
              <a:buChar char="●"/>
            </a:pPr>
            <a:r>
              <a:rPr b="1" lang="en" sz="1200"/>
              <a:t>Free article when you input your email </a:t>
            </a:r>
            <a:endParaRPr b="1" sz="1200"/>
          </a:p>
          <a:p>
            <a:pPr indent="-304800" lvl="0" marL="457200" rtl="0" algn="l">
              <a:spcBef>
                <a:spcPts val="0"/>
              </a:spcBef>
              <a:spcAft>
                <a:spcPts val="0"/>
              </a:spcAft>
              <a:buSzPts val="1200"/>
              <a:buChar char="●"/>
            </a:pPr>
            <a:r>
              <a:rPr b="1" lang="en" sz="1200"/>
              <a:t>Shows upcoming events + link to register on top bar as you scroll</a:t>
            </a:r>
            <a:endParaRPr b="1" sz="1200"/>
          </a:p>
          <a:p>
            <a:pPr indent="-304800" lvl="0" marL="457200" rtl="0" algn="l">
              <a:spcBef>
                <a:spcPts val="0"/>
              </a:spcBef>
              <a:spcAft>
                <a:spcPts val="0"/>
              </a:spcAft>
              <a:buSzPts val="1200"/>
              <a:buChar char="●"/>
            </a:pPr>
            <a:r>
              <a:rPr b="1" lang="en" sz="1200"/>
              <a:t>Quotes from participants about their liking towards the program</a:t>
            </a:r>
            <a:endParaRPr b="1" sz="1200"/>
          </a:p>
          <a:p>
            <a:pPr indent="-304800" lvl="0" marL="457200" rtl="0" algn="l">
              <a:spcBef>
                <a:spcPts val="0"/>
              </a:spcBef>
              <a:spcAft>
                <a:spcPts val="0"/>
              </a:spcAft>
              <a:buSzPts val="1200"/>
              <a:buChar char="●"/>
            </a:pPr>
            <a:r>
              <a:rPr b="1" lang="en" sz="1200"/>
              <a:t>Shows their health partners</a:t>
            </a:r>
            <a:endParaRPr b="1" sz="1200"/>
          </a:p>
          <a:p>
            <a:pPr indent="-304800" lvl="0" marL="457200" rtl="0" algn="l">
              <a:spcBef>
                <a:spcPts val="0"/>
              </a:spcBef>
              <a:spcAft>
                <a:spcPts val="0"/>
              </a:spcAft>
              <a:buSzPts val="1200"/>
              <a:buChar char="●"/>
            </a:pPr>
            <a:r>
              <a:rPr b="1" lang="en" sz="1200"/>
              <a:t>Offers a toolbox with flashcards, dice, and a timer, and other toolkits online and physically</a:t>
            </a:r>
            <a:endParaRPr b="1" sz="1200"/>
          </a:p>
          <a:p>
            <a:pPr indent="-304800" lvl="0" marL="457200" rtl="0" algn="l">
              <a:spcBef>
                <a:spcPts val="0"/>
              </a:spcBef>
              <a:spcAft>
                <a:spcPts val="0"/>
              </a:spcAft>
              <a:buSzPts val="1200"/>
              <a:buChar char="●"/>
            </a:pPr>
            <a:r>
              <a:rPr b="1" lang="en" sz="1200"/>
              <a:t>Facebook, Instagram, Twitter, YouTube links</a:t>
            </a:r>
            <a:endParaRPr b="1" sz="1200"/>
          </a:p>
          <a:p>
            <a:pPr indent="-304800" lvl="0" marL="457200" rtl="0" algn="l">
              <a:spcBef>
                <a:spcPts val="0"/>
              </a:spcBef>
              <a:spcAft>
                <a:spcPts val="0"/>
              </a:spcAft>
              <a:buSzPts val="1200"/>
              <a:buChar char="●"/>
            </a:pPr>
            <a:r>
              <a:rPr b="1" lang="en" sz="1200"/>
              <a:t>Free newsletter</a:t>
            </a:r>
            <a:endParaRPr b="1" sz="1200"/>
          </a:p>
          <a:p>
            <a:pPr indent="0" lvl="0" marL="0" rtl="0" algn="l">
              <a:spcBef>
                <a:spcPts val="600"/>
              </a:spcBef>
              <a:spcAft>
                <a:spcPts val="0"/>
              </a:spcAft>
              <a:buNone/>
            </a:pPr>
            <a:r>
              <a:t/>
            </a:r>
            <a:endParaRPr b="1" sz="1200"/>
          </a:p>
          <a:p>
            <a:pPr indent="0" lvl="0" marL="0" rtl="0" algn="l">
              <a:spcBef>
                <a:spcPts val="600"/>
              </a:spcBef>
              <a:spcAft>
                <a:spcPts val="0"/>
              </a:spcAft>
              <a:buNone/>
            </a:pPr>
            <a:r>
              <a:t/>
            </a:r>
            <a:endParaRPr b="1"/>
          </a:p>
        </p:txBody>
      </p:sp>
      <p:sp>
        <p:nvSpPr>
          <p:cNvPr id="331" name="Google Shape;331;p38"/>
          <p:cNvSpPr txBox="1"/>
          <p:nvPr>
            <p:ph idx="1" type="body"/>
          </p:nvPr>
        </p:nvSpPr>
        <p:spPr>
          <a:xfrm>
            <a:off x="4519975" y="1059066"/>
            <a:ext cx="4103700" cy="37257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a:t>Cons</a:t>
            </a:r>
            <a:r>
              <a:rPr b="1" lang="en"/>
              <a:t>:</a:t>
            </a:r>
            <a:endParaRPr b="1"/>
          </a:p>
          <a:p>
            <a:pPr indent="-304800" lvl="0" marL="457200" rtl="0" algn="l">
              <a:spcBef>
                <a:spcPts val="600"/>
              </a:spcBef>
              <a:spcAft>
                <a:spcPts val="0"/>
              </a:spcAft>
              <a:buSzPts val="1200"/>
              <a:buChar char="●"/>
            </a:pPr>
            <a:r>
              <a:rPr b="1" lang="en" sz="1200"/>
              <a:t>Website is one long page and has top index header lines to take you to part in the page where that info is presented</a:t>
            </a:r>
            <a:endParaRPr b="1" sz="1200"/>
          </a:p>
          <a:p>
            <a:pPr indent="-304800" lvl="0" marL="457200" rtl="0" algn="l">
              <a:spcBef>
                <a:spcPts val="0"/>
              </a:spcBef>
              <a:spcAft>
                <a:spcPts val="0"/>
              </a:spcAft>
              <a:buSzPts val="1200"/>
              <a:buChar char="●"/>
            </a:pPr>
            <a:r>
              <a:rPr b="1" lang="en" sz="1200"/>
              <a:t>Toolkits are very expensive (~$600 </a:t>
            </a:r>
            <a:r>
              <a:rPr b="1" lang="en" sz="1200"/>
              <a:t>annually</a:t>
            </a:r>
            <a:r>
              <a:rPr b="1" lang="en" sz="1200"/>
              <a:t>)</a:t>
            </a:r>
            <a:endParaRPr b="1" sz="1200"/>
          </a:p>
        </p:txBody>
      </p:sp>
      <p:pic>
        <p:nvPicPr>
          <p:cNvPr id="332" name="Google Shape;332;p38"/>
          <p:cNvPicPr preferRelativeResize="0"/>
          <p:nvPr/>
        </p:nvPicPr>
        <p:blipFill>
          <a:blip r:embed="rId3">
            <a:alphaModFix/>
          </a:blip>
          <a:stretch>
            <a:fillRect/>
          </a:stretch>
        </p:blipFill>
        <p:spPr>
          <a:xfrm>
            <a:off x="7224426" y="163927"/>
            <a:ext cx="2315401" cy="7046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chemeClr val="lt1"/>
        </a:solidFill>
      </p:bgPr>
    </p:bg>
    <p:spTree>
      <p:nvGrpSpPr>
        <p:cNvPr id="336" name="Shape 336"/>
        <p:cNvGrpSpPr/>
        <p:nvPr/>
      </p:nvGrpSpPr>
      <p:grpSpPr>
        <a:xfrm>
          <a:off x="0" y="0"/>
          <a:ext cx="0" cy="0"/>
          <a:chOff x="0" y="0"/>
          <a:chExt cx="0" cy="0"/>
        </a:xfrm>
      </p:grpSpPr>
      <p:sp>
        <p:nvSpPr>
          <p:cNvPr id="337" name="Google Shape;337;p39"/>
          <p:cNvSpPr txBox="1"/>
          <p:nvPr>
            <p:ph type="title"/>
          </p:nvPr>
        </p:nvSpPr>
        <p:spPr>
          <a:xfrm>
            <a:off x="457200" y="5878"/>
            <a:ext cx="8229600" cy="857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800">
                <a:highlight>
                  <a:schemeClr val="lt1"/>
                </a:highlight>
              </a:rPr>
              <a:t>Competitor #2: </a:t>
            </a:r>
            <a:r>
              <a:rPr lang="en" sz="2800">
                <a:highlight>
                  <a:schemeClr val="lt1"/>
                </a:highlight>
              </a:rPr>
              <a:t>HASfit</a:t>
            </a:r>
            <a:endParaRPr sz="2800">
              <a:highlight>
                <a:schemeClr val="lt1"/>
              </a:highlight>
            </a:endParaRPr>
          </a:p>
        </p:txBody>
      </p:sp>
      <p:sp>
        <p:nvSpPr>
          <p:cNvPr id="338" name="Google Shape;338;p39"/>
          <p:cNvSpPr txBox="1"/>
          <p:nvPr>
            <p:ph idx="1" type="body"/>
          </p:nvPr>
        </p:nvSpPr>
        <p:spPr>
          <a:xfrm>
            <a:off x="293500" y="1070383"/>
            <a:ext cx="4103700" cy="37257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a:t>Pros:</a:t>
            </a:r>
            <a:endParaRPr b="1"/>
          </a:p>
          <a:p>
            <a:pPr indent="-304800" lvl="0" marL="457200" rtl="0" algn="l">
              <a:spcBef>
                <a:spcPts val="600"/>
              </a:spcBef>
              <a:spcAft>
                <a:spcPts val="0"/>
              </a:spcAft>
              <a:buSzPts val="1200"/>
              <a:buChar char="●"/>
            </a:pPr>
            <a:r>
              <a:rPr b="1" lang="en" sz="1200"/>
              <a:t>Varying programs focused on different goals along with explanations of the benefits of each program</a:t>
            </a:r>
            <a:endParaRPr b="1" sz="1200"/>
          </a:p>
          <a:p>
            <a:pPr indent="-304800" lvl="0" marL="457200" rtl="0" algn="l">
              <a:spcBef>
                <a:spcPts val="0"/>
              </a:spcBef>
              <a:spcAft>
                <a:spcPts val="0"/>
              </a:spcAft>
              <a:buSzPts val="1200"/>
              <a:buChar char="●"/>
            </a:pPr>
            <a:r>
              <a:rPr b="1" lang="en" sz="1200"/>
              <a:t>Shop that sells brand apparel, monthly workout plans, books, and DVDs</a:t>
            </a:r>
            <a:endParaRPr b="1" sz="1200"/>
          </a:p>
          <a:p>
            <a:pPr indent="-304800" lvl="0" marL="457200" rtl="0" algn="l">
              <a:spcBef>
                <a:spcPts val="0"/>
              </a:spcBef>
              <a:spcAft>
                <a:spcPts val="0"/>
              </a:spcAft>
              <a:buSzPts val="1200"/>
              <a:buChar char="●"/>
            </a:pPr>
            <a:r>
              <a:rPr b="1" lang="en" sz="1200"/>
              <a:t>Dietary recipes and food inspirations</a:t>
            </a:r>
            <a:endParaRPr b="1" sz="1200"/>
          </a:p>
          <a:p>
            <a:pPr indent="-304800" lvl="0" marL="457200" rtl="0" algn="l">
              <a:spcBef>
                <a:spcPts val="0"/>
              </a:spcBef>
              <a:spcAft>
                <a:spcPts val="0"/>
              </a:spcAft>
              <a:buSzPts val="1200"/>
              <a:buChar char="●"/>
            </a:pPr>
            <a:r>
              <a:rPr b="1" lang="en" sz="1200"/>
              <a:t>Mobile App accessible</a:t>
            </a:r>
            <a:endParaRPr b="1" sz="1200"/>
          </a:p>
          <a:p>
            <a:pPr indent="-304800" lvl="0" marL="457200" rtl="0" algn="l">
              <a:spcBef>
                <a:spcPts val="0"/>
              </a:spcBef>
              <a:spcAft>
                <a:spcPts val="0"/>
              </a:spcAft>
              <a:buSzPts val="1200"/>
              <a:buChar char="●"/>
            </a:pPr>
            <a:r>
              <a:rPr b="1" lang="en" sz="1200"/>
              <a:t>Option to give a one-time donation or membership subscription</a:t>
            </a:r>
            <a:endParaRPr b="1" sz="1200"/>
          </a:p>
          <a:p>
            <a:pPr indent="-304800" lvl="0" marL="457200" rtl="0" algn="l">
              <a:spcBef>
                <a:spcPts val="0"/>
              </a:spcBef>
              <a:spcAft>
                <a:spcPts val="0"/>
              </a:spcAft>
              <a:buSzPts val="1200"/>
              <a:buChar char="●"/>
            </a:pPr>
            <a:r>
              <a:rPr b="1" lang="en" sz="1200"/>
              <a:t>Fitness calculator, health articles, vlongs</a:t>
            </a:r>
            <a:endParaRPr b="1" sz="1200"/>
          </a:p>
          <a:p>
            <a:pPr indent="-304800" lvl="0" marL="457200" rtl="0" algn="l">
              <a:spcBef>
                <a:spcPts val="0"/>
              </a:spcBef>
              <a:spcAft>
                <a:spcPts val="0"/>
              </a:spcAft>
              <a:buSzPts val="1200"/>
              <a:buChar char="●"/>
            </a:pPr>
            <a:r>
              <a:rPr b="1" lang="en" sz="1200"/>
              <a:t>Offers additional services such as personal training</a:t>
            </a:r>
            <a:endParaRPr b="1" sz="1200"/>
          </a:p>
        </p:txBody>
      </p:sp>
      <p:sp>
        <p:nvSpPr>
          <p:cNvPr id="339" name="Google Shape;339;p39"/>
          <p:cNvSpPr txBox="1"/>
          <p:nvPr>
            <p:ph idx="1" type="body"/>
          </p:nvPr>
        </p:nvSpPr>
        <p:spPr>
          <a:xfrm>
            <a:off x="4519975" y="1059066"/>
            <a:ext cx="4103700" cy="37257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a:t>Cons:</a:t>
            </a:r>
            <a:endParaRPr b="1"/>
          </a:p>
          <a:p>
            <a:pPr indent="-304800" lvl="0" marL="457200" rtl="0" algn="l">
              <a:spcBef>
                <a:spcPts val="600"/>
              </a:spcBef>
              <a:spcAft>
                <a:spcPts val="0"/>
              </a:spcAft>
              <a:buSzPts val="1200"/>
              <a:buChar char="●"/>
            </a:pPr>
            <a:r>
              <a:rPr b="1" lang="en" sz="1200"/>
              <a:t>Difficult to navigate website due to an abundant of redirecting drop down menus and headers</a:t>
            </a:r>
            <a:endParaRPr b="1" sz="1200"/>
          </a:p>
          <a:p>
            <a:pPr indent="-304800" lvl="0" marL="457200" rtl="0" algn="l">
              <a:spcBef>
                <a:spcPts val="0"/>
              </a:spcBef>
              <a:spcAft>
                <a:spcPts val="0"/>
              </a:spcAft>
              <a:buSzPts val="1200"/>
              <a:buChar char="●"/>
            </a:pPr>
            <a:r>
              <a:rPr b="1" lang="en" sz="1200"/>
              <a:t>Too many options could make it difficult to find what the audience is looking for</a:t>
            </a:r>
            <a:endParaRPr b="1" sz="1200"/>
          </a:p>
          <a:p>
            <a:pPr indent="-304800" lvl="0" marL="457200" rtl="0" algn="l">
              <a:spcBef>
                <a:spcPts val="0"/>
              </a:spcBef>
              <a:spcAft>
                <a:spcPts val="0"/>
              </a:spcAft>
              <a:buSzPts val="1200"/>
              <a:buChar char="●"/>
            </a:pPr>
            <a:r>
              <a:rPr b="1" lang="en" sz="1200"/>
              <a:t>The call to action is not explicit especially since the website contains a lot of information</a:t>
            </a:r>
            <a:endParaRPr b="1" sz="1200"/>
          </a:p>
          <a:p>
            <a:pPr indent="-304800" lvl="0" marL="457200" rtl="0" algn="l">
              <a:spcBef>
                <a:spcPts val="0"/>
              </a:spcBef>
              <a:spcAft>
                <a:spcPts val="0"/>
              </a:spcAft>
              <a:buSzPts val="1200"/>
              <a:buChar char="●"/>
            </a:pPr>
            <a:r>
              <a:rPr b="1" lang="en" sz="1200"/>
              <a:t>Overall very jam-packed website with a ton of information</a:t>
            </a:r>
            <a:endParaRPr b="1" sz="1200"/>
          </a:p>
        </p:txBody>
      </p:sp>
      <p:pic>
        <p:nvPicPr>
          <p:cNvPr id="340" name="Google Shape;340;p39"/>
          <p:cNvPicPr preferRelativeResize="0"/>
          <p:nvPr/>
        </p:nvPicPr>
        <p:blipFill>
          <a:blip r:embed="rId4">
            <a:alphaModFix/>
          </a:blip>
          <a:stretch>
            <a:fillRect/>
          </a:stretch>
        </p:blipFill>
        <p:spPr>
          <a:xfrm>
            <a:off x="7219300" y="205975"/>
            <a:ext cx="1695450" cy="457200"/>
          </a:xfrm>
          <a:prstGeom prst="rect">
            <a:avLst/>
          </a:prstGeom>
          <a:noFill/>
          <a:ln>
            <a:noFill/>
          </a:ln>
          <a:effectLst>
            <a:outerShdw blurRad="57150" rotWithShape="0" algn="bl" dist="57150">
              <a:srgbClr val="000000">
                <a:alpha val="50000"/>
              </a:srgbClr>
            </a:outerShdw>
          </a:effectLst>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chemeClr val="lt1"/>
        </a:solidFill>
      </p:bgPr>
    </p:bg>
    <p:spTree>
      <p:nvGrpSpPr>
        <p:cNvPr id="344" name="Shape 344"/>
        <p:cNvGrpSpPr/>
        <p:nvPr/>
      </p:nvGrpSpPr>
      <p:grpSpPr>
        <a:xfrm>
          <a:off x="0" y="0"/>
          <a:ext cx="0" cy="0"/>
          <a:chOff x="0" y="0"/>
          <a:chExt cx="0" cy="0"/>
        </a:xfrm>
      </p:grpSpPr>
      <p:sp>
        <p:nvSpPr>
          <p:cNvPr id="345" name="Google Shape;345;p40"/>
          <p:cNvSpPr txBox="1"/>
          <p:nvPr>
            <p:ph type="title"/>
          </p:nvPr>
        </p:nvSpPr>
        <p:spPr>
          <a:xfrm>
            <a:off x="457200" y="129778"/>
            <a:ext cx="8229600" cy="857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200">
                <a:highlight>
                  <a:schemeClr val="lt1"/>
                </a:highlight>
              </a:rPr>
              <a:t>Whole Brain Health </a:t>
            </a:r>
            <a:endParaRPr sz="3200">
              <a:highlight>
                <a:schemeClr val="lt1"/>
              </a:highlight>
            </a:endParaRPr>
          </a:p>
        </p:txBody>
      </p:sp>
      <p:sp>
        <p:nvSpPr>
          <p:cNvPr id="346" name="Google Shape;346;p40"/>
          <p:cNvSpPr txBox="1"/>
          <p:nvPr>
            <p:ph idx="1" type="body"/>
          </p:nvPr>
        </p:nvSpPr>
        <p:spPr>
          <a:xfrm>
            <a:off x="293500" y="1070383"/>
            <a:ext cx="4103700" cy="37257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a:t>Pros:</a:t>
            </a:r>
            <a:endParaRPr b="1"/>
          </a:p>
          <a:p>
            <a:pPr indent="-304800" lvl="0" marL="457200" rtl="0" algn="l">
              <a:spcBef>
                <a:spcPts val="600"/>
              </a:spcBef>
              <a:spcAft>
                <a:spcPts val="0"/>
              </a:spcAft>
              <a:buSzPts val="1200"/>
              <a:buChar char="●"/>
            </a:pPr>
            <a:r>
              <a:rPr b="1" lang="en" sz="1200"/>
              <a:t>Has call to action feature on landing page</a:t>
            </a:r>
            <a:endParaRPr b="1" sz="1200"/>
          </a:p>
          <a:p>
            <a:pPr indent="-304800" lvl="0" marL="457200" rtl="0" algn="l">
              <a:spcBef>
                <a:spcPts val="0"/>
              </a:spcBef>
              <a:spcAft>
                <a:spcPts val="0"/>
              </a:spcAft>
              <a:buSzPts val="1200"/>
              <a:buChar char="●"/>
            </a:pPr>
            <a:r>
              <a:rPr b="1" lang="en" sz="1200"/>
              <a:t>Offers 1 to 1 coaching</a:t>
            </a:r>
            <a:endParaRPr b="1" sz="1200"/>
          </a:p>
          <a:p>
            <a:pPr indent="-304800" lvl="0" marL="457200" rtl="0" algn="l">
              <a:spcBef>
                <a:spcPts val="0"/>
              </a:spcBef>
              <a:spcAft>
                <a:spcPts val="0"/>
              </a:spcAft>
              <a:buSzPts val="1200"/>
              <a:buChar char="●"/>
            </a:pPr>
            <a:r>
              <a:rPr b="1" lang="en" sz="1200"/>
              <a:t>Offers virtual classes</a:t>
            </a:r>
            <a:endParaRPr b="1" sz="1200"/>
          </a:p>
          <a:p>
            <a:pPr indent="-304800" lvl="0" marL="457200" rtl="0" algn="l">
              <a:spcBef>
                <a:spcPts val="0"/>
              </a:spcBef>
              <a:spcAft>
                <a:spcPts val="0"/>
              </a:spcAft>
              <a:buSzPts val="1200"/>
              <a:buChar char="●"/>
            </a:pPr>
            <a:r>
              <a:rPr b="1" lang="en" sz="1200"/>
              <a:t>Has online course</a:t>
            </a:r>
            <a:endParaRPr b="1" sz="1200"/>
          </a:p>
          <a:p>
            <a:pPr indent="-304800" lvl="0" marL="457200" rtl="0" algn="l">
              <a:spcBef>
                <a:spcPts val="0"/>
              </a:spcBef>
              <a:spcAft>
                <a:spcPts val="0"/>
              </a:spcAft>
              <a:buSzPts val="1200"/>
              <a:buChar char="●"/>
            </a:pPr>
            <a:r>
              <a:rPr b="1" lang="en" sz="1200"/>
              <a:t>Has fitness trivia</a:t>
            </a:r>
            <a:endParaRPr b="1" sz="1200"/>
          </a:p>
          <a:p>
            <a:pPr indent="-304800" lvl="0" marL="457200" rtl="0" algn="l">
              <a:spcBef>
                <a:spcPts val="0"/>
              </a:spcBef>
              <a:spcAft>
                <a:spcPts val="0"/>
              </a:spcAft>
              <a:buSzPts val="1200"/>
              <a:buChar char="●"/>
            </a:pPr>
            <a:r>
              <a:rPr b="1" lang="en" sz="1200"/>
              <a:t>Has a blog</a:t>
            </a:r>
            <a:endParaRPr b="1" sz="1200"/>
          </a:p>
          <a:p>
            <a:pPr indent="-304800" lvl="0" marL="457200" rtl="0" algn="l">
              <a:spcBef>
                <a:spcPts val="0"/>
              </a:spcBef>
              <a:spcAft>
                <a:spcPts val="0"/>
              </a:spcAft>
              <a:buSzPts val="1200"/>
              <a:buChar char="●"/>
            </a:pPr>
            <a:r>
              <a:rPr b="1" lang="en" sz="1200"/>
              <a:t>Landing page is not too cluttered and aesthetically pleasing</a:t>
            </a:r>
            <a:endParaRPr b="1" sz="1200"/>
          </a:p>
          <a:p>
            <a:pPr indent="-304800" lvl="0" marL="457200" rtl="0" algn="l">
              <a:spcBef>
                <a:spcPts val="0"/>
              </a:spcBef>
              <a:spcAft>
                <a:spcPts val="0"/>
              </a:spcAft>
              <a:buSzPts val="1200"/>
              <a:buChar char="●"/>
            </a:pPr>
            <a:r>
              <a:rPr b="1" lang="en" sz="1200"/>
              <a:t>Clearly shows what is offered (Virtual brain fitness class, fitness trivia, 1:1 brain health coaching)</a:t>
            </a:r>
            <a:endParaRPr b="1" sz="1200"/>
          </a:p>
          <a:p>
            <a:pPr indent="0" lvl="0" marL="0" rtl="0" algn="l">
              <a:spcBef>
                <a:spcPts val="600"/>
              </a:spcBef>
              <a:spcAft>
                <a:spcPts val="0"/>
              </a:spcAft>
              <a:buNone/>
            </a:pPr>
            <a:r>
              <a:t/>
            </a:r>
            <a:endParaRPr b="1"/>
          </a:p>
          <a:p>
            <a:pPr indent="0" lvl="0" marL="0" rtl="0" algn="l">
              <a:spcBef>
                <a:spcPts val="600"/>
              </a:spcBef>
              <a:spcAft>
                <a:spcPts val="0"/>
              </a:spcAft>
              <a:buNone/>
            </a:pPr>
            <a:r>
              <a:t/>
            </a:r>
            <a:endParaRPr b="1" sz="1200"/>
          </a:p>
        </p:txBody>
      </p:sp>
      <p:sp>
        <p:nvSpPr>
          <p:cNvPr id="347" name="Google Shape;347;p40"/>
          <p:cNvSpPr txBox="1"/>
          <p:nvPr>
            <p:ph idx="1" type="body"/>
          </p:nvPr>
        </p:nvSpPr>
        <p:spPr>
          <a:xfrm>
            <a:off x="4519975" y="1059066"/>
            <a:ext cx="4103700" cy="37257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a:t>Cons:</a:t>
            </a:r>
            <a:endParaRPr b="1"/>
          </a:p>
          <a:p>
            <a:pPr indent="-304800" lvl="0" marL="457200" rtl="0" algn="l">
              <a:spcBef>
                <a:spcPts val="600"/>
              </a:spcBef>
              <a:spcAft>
                <a:spcPts val="0"/>
              </a:spcAft>
              <a:buSzPts val="1200"/>
              <a:buChar char="●"/>
            </a:pPr>
            <a:r>
              <a:rPr b="1" lang="en" sz="1200"/>
              <a:t>Does not include YouTube icon with the rest of social media links above navigation bar</a:t>
            </a:r>
            <a:endParaRPr b="1" sz="1200"/>
          </a:p>
          <a:p>
            <a:pPr indent="-304800" lvl="0" marL="457200" rtl="0" algn="l">
              <a:spcBef>
                <a:spcPts val="0"/>
              </a:spcBef>
              <a:spcAft>
                <a:spcPts val="0"/>
              </a:spcAft>
              <a:buSzPts val="1200"/>
              <a:buChar char="●"/>
            </a:pPr>
            <a:r>
              <a:rPr b="1" lang="en" sz="1200"/>
              <a:t>When clicking on the link (About Us and Services) in Navbar, does not link to anywhere. A click on the list items under Navbar link is needed in order to transition to another page, however Navbar link is treated as a button and is clickable. </a:t>
            </a:r>
            <a:endParaRPr b="1" sz="1200"/>
          </a:p>
          <a:p>
            <a:pPr indent="-304800" lvl="0" marL="457200" rtl="0" algn="l">
              <a:spcBef>
                <a:spcPts val="0"/>
              </a:spcBef>
              <a:spcAft>
                <a:spcPts val="0"/>
              </a:spcAft>
              <a:buSzPts val="1200"/>
              <a:buChar char="●"/>
            </a:pPr>
            <a:r>
              <a:rPr b="1" lang="en" sz="1200"/>
              <a:t>No email address offered as an option of communication/ or option to send a message. Only sign up for email updates.</a:t>
            </a:r>
            <a:endParaRPr b="1" sz="1200"/>
          </a:p>
        </p:txBody>
      </p:sp>
      <p:pic>
        <p:nvPicPr>
          <p:cNvPr id="348" name="Google Shape;348;p40"/>
          <p:cNvPicPr preferRelativeResize="0"/>
          <p:nvPr/>
        </p:nvPicPr>
        <p:blipFill>
          <a:blip r:embed="rId3">
            <a:alphaModFix/>
          </a:blip>
          <a:stretch>
            <a:fillRect/>
          </a:stretch>
        </p:blipFill>
        <p:spPr>
          <a:xfrm>
            <a:off x="7257424" y="129775"/>
            <a:ext cx="1381075" cy="1173650"/>
          </a:xfrm>
          <a:prstGeom prst="rect">
            <a:avLst/>
          </a:prstGeom>
          <a:noFill/>
          <a:ln>
            <a:noFill/>
          </a:ln>
          <a:effectLst>
            <a:outerShdw blurRad="57150" rotWithShape="0" algn="bl" dist="38100">
              <a:srgbClr val="000000">
                <a:alpha val="50000"/>
              </a:srgbClr>
            </a:outerShdw>
          </a:effectLst>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52" name="Shape 352"/>
        <p:cNvGrpSpPr/>
        <p:nvPr/>
      </p:nvGrpSpPr>
      <p:grpSpPr>
        <a:xfrm>
          <a:off x="0" y="0"/>
          <a:ext cx="0" cy="0"/>
          <a:chOff x="0" y="0"/>
          <a:chExt cx="0" cy="0"/>
        </a:xfrm>
      </p:grpSpPr>
      <p:sp>
        <p:nvSpPr>
          <p:cNvPr id="353" name="Google Shape;353;p41"/>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Publish time vs Engagement</a:t>
            </a:r>
            <a:endParaRPr/>
          </a:p>
        </p:txBody>
      </p:sp>
      <p:pic>
        <p:nvPicPr>
          <p:cNvPr id="354" name="Google Shape;354;p41"/>
          <p:cNvPicPr preferRelativeResize="0"/>
          <p:nvPr/>
        </p:nvPicPr>
        <p:blipFill>
          <a:blip r:embed="rId3">
            <a:alphaModFix/>
          </a:blip>
          <a:stretch>
            <a:fillRect/>
          </a:stretch>
        </p:blipFill>
        <p:spPr>
          <a:xfrm>
            <a:off x="384500" y="1250123"/>
            <a:ext cx="3913550" cy="2277966"/>
          </a:xfrm>
          <a:prstGeom prst="rect">
            <a:avLst/>
          </a:prstGeom>
          <a:noFill/>
          <a:ln>
            <a:noFill/>
          </a:ln>
        </p:spPr>
      </p:pic>
      <p:pic>
        <p:nvPicPr>
          <p:cNvPr id="355" name="Google Shape;355;p41"/>
          <p:cNvPicPr preferRelativeResize="0"/>
          <p:nvPr/>
        </p:nvPicPr>
        <p:blipFill>
          <a:blip r:embed="rId4">
            <a:alphaModFix/>
          </a:blip>
          <a:stretch>
            <a:fillRect/>
          </a:stretch>
        </p:blipFill>
        <p:spPr>
          <a:xfrm>
            <a:off x="4601075" y="1214053"/>
            <a:ext cx="3913550" cy="2314058"/>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pic>
        <p:nvPicPr>
          <p:cNvPr id="360" name="Google Shape;360;p42"/>
          <p:cNvPicPr preferRelativeResize="0"/>
          <p:nvPr/>
        </p:nvPicPr>
        <p:blipFill>
          <a:blip r:embed="rId3">
            <a:alphaModFix/>
          </a:blip>
          <a:stretch>
            <a:fillRect/>
          </a:stretch>
        </p:blipFill>
        <p:spPr>
          <a:xfrm>
            <a:off x="152400" y="526450"/>
            <a:ext cx="6142726" cy="4464649"/>
          </a:xfrm>
          <a:prstGeom prst="rect">
            <a:avLst/>
          </a:prstGeom>
          <a:noFill/>
          <a:ln>
            <a:noFill/>
          </a:ln>
        </p:spPr>
      </p:pic>
      <p:sp>
        <p:nvSpPr>
          <p:cNvPr id="361" name="Google Shape;361;p42"/>
          <p:cNvSpPr txBox="1"/>
          <p:nvPr/>
        </p:nvSpPr>
        <p:spPr>
          <a:xfrm>
            <a:off x="6295125" y="868013"/>
            <a:ext cx="2790900" cy="169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Proxima Nova"/>
                <a:ea typeface="Proxima Nova"/>
                <a:cs typeface="Proxima Nova"/>
                <a:sym typeface="Proxima Nova"/>
              </a:rPr>
              <a:t>Observations</a:t>
            </a:r>
            <a:r>
              <a:rPr lang="en">
                <a:latin typeface="Proxima Nova"/>
                <a:ea typeface="Proxima Nova"/>
                <a:cs typeface="Proxima Nova"/>
                <a:sym typeface="Proxima Nova"/>
              </a:rPr>
              <a:t>:</a:t>
            </a:r>
            <a:endParaRPr>
              <a:latin typeface="Proxima Nova"/>
              <a:ea typeface="Proxima Nova"/>
              <a:cs typeface="Proxima Nova"/>
              <a:sym typeface="Proxima Nova"/>
            </a:endParaRPr>
          </a:p>
          <a:p>
            <a:pPr indent="-317500" lvl="0" marL="457200" rtl="0" algn="l">
              <a:spcBef>
                <a:spcPts val="0"/>
              </a:spcBef>
              <a:spcAft>
                <a:spcPts val="0"/>
              </a:spcAft>
              <a:buSzPts val="1400"/>
              <a:buFont typeface="Proxima Nova"/>
              <a:buChar char="●"/>
            </a:pPr>
            <a:r>
              <a:rPr lang="en">
                <a:latin typeface="Proxima Nova"/>
                <a:ea typeface="Proxima Nova"/>
                <a:cs typeface="Proxima Nova"/>
                <a:sym typeface="Proxima Nova"/>
              </a:rPr>
              <a:t>Playlists have:</a:t>
            </a:r>
            <a:endParaRPr>
              <a:latin typeface="Proxima Nova"/>
              <a:ea typeface="Proxima Nova"/>
              <a:cs typeface="Proxima Nova"/>
              <a:sym typeface="Proxima Nova"/>
            </a:endParaRPr>
          </a:p>
          <a:p>
            <a:pPr indent="-317500" lvl="1" marL="914400" rtl="0" algn="l">
              <a:spcBef>
                <a:spcPts val="0"/>
              </a:spcBef>
              <a:spcAft>
                <a:spcPts val="0"/>
              </a:spcAft>
              <a:buSzPts val="1400"/>
              <a:buFont typeface="Proxima Nova"/>
              <a:buChar char="○"/>
            </a:pPr>
            <a:r>
              <a:rPr lang="en">
                <a:latin typeface="Proxima Nova"/>
                <a:ea typeface="Proxima Nova"/>
                <a:cs typeface="Proxima Nova"/>
                <a:sym typeface="Proxima Nova"/>
              </a:rPr>
              <a:t>Low view count</a:t>
            </a:r>
            <a:endParaRPr>
              <a:latin typeface="Proxima Nova"/>
              <a:ea typeface="Proxima Nova"/>
              <a:cs typeface="Proxima Nova"/>
              <a:sym typeface="Proxima Nova"/>
            </a:endParaRPr>
          </a:p>
          <a:p>
            <a:pPr indent="-317500" lvl="1" marL="914400" rtl="0" algn="l">
              <a:spcBef>
                <a:spcPts val="0"/>
              </a:spcBef>
              <a:spcAft>
                <a:spcPts val="0"/>
              </a:spcAft>
              <a:buSzPts val="1400"/>
              <a:buFont typeface="Proxima Nova"/>
              <a:buChar char="○"/>
            </a:pPr>
            <a:r>
              <a:rPr lang="en">
                <a:latin typeface="Proxima Nova"/>
                <a:ea typeface="Proxima Nova"/>
                <a:cs typeface="Proxima Nova"/>
                <a:sym typeface="Proxima Nova"/>
              </a:rPr>
              <a:t>Low average view duration (minutes)</a:t>
            </a:r>
            <a:endParaRPr>
              <a:latin typeface="Proxima Nova"/>
              <a:ea typeface="Proxima Nova"/>
              <a:cs typeface="Proxima Nova"/>
              <a:sym typeface="Proxima Nova"/>
            </a:endParaRPr>
          </a:p>
          <a:p>
            <a:pPr indent="-317500" lvl="0" marL="457200" rtl="0" algn="l">
              <a:spcBef>
                <a:spcPts val="0"/>
              </a:spcBef>
              <a:spcAft>
                <a:spcPts val="0"/>
              </a:spcAft>
              <a:buSzPts val="1400"/>
              <a:buFont typeface="Proxima Nova"/>
              <a:buChar char="●"/>
            </a:pPr>
            <a:r>
              <a:rPr lang="en">
                <a:latin typeface="Proxima Nova"/>
                <a:ea typeface="Proxima Nova"/>
                <a:cs typeface="Proxima Nova"/>
                <a:sym typeface="Proxima Nova"/>
              </a:rPr>
              <a:t>Fitness Trivia is the most popular topic</a:t>
            </a:r>
            <a:endParaRPr>
              <a:latin typeface="Proxima Nova"/>
              <a:ea typeface="Proxima Nova"/>
              <a:cs typeface="Proxima Nova"/>
              <a:sym typeface="Proxima Nova"/>
            </a:endParaRPr>
          </a:p>
        </p:txBody>
      </p:sp>
      <p:sp>
        <p:nvSpPr>
          <p:cNvPr id="362" name="Google Shape;362;p42"/>
          <p:cNvSpPr txBox="1"/>
          <p:nvPr/>
        </p:nvSpPr>
        <p:spPr>
          <a:xfrm>
            <a:off x="6295125" y="2561225"/>
            <a:ext cx="27909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Proxima Nova"/>
                <a:ea typeface="Proxima Nova"/>
                <a:cs typeface="Proxima Nova"/>
                <a:sym typeface="Proxima Nova"/>
              </a:rPr>
              <a:t>Insights</a:t>
            </a:r>
            <a:r>
              <a:rPr lang="en">
                <a:latin typeface="Proxima Nova"/>
                <a:ea typeface="Proxima Nova"/>
                <a:cs typeface="Proxima Nova"/>
                <a:sym typeface="Proxima Nova"/>
              </a:rPr>
              <a:t>:</a:t>
            </a:r>
            <a:endParaRPr>
              <a:latin typeface="Proxima Nova"/>
              <a:ea typeface="Proxima Nova"/>
              <a:cs typeface="Proxima Nova"/>
              <a:sym typeface="Proxima Nova"/>
            </a:endParaRPr>
          </a:p>
          <a:p>
            <a:pPr indent="-317500" lvl="0" marL="457200" rtl="0" algn="l">
              <a:spcBef>
                <a:spcPts val="0"/>
              </a:spcBef>
              <a:spcAft>
                <a:spcPts val="0"/>
              </a:spcAft>
              <a:buSzPts val="1400"/>
              <a:buFont typeface="Proxima Nova"/>
              <a:buChar char="●"/>
            </a:pPr>
            <a:r>
              <a:rPr lang="en">
                <a:latin typeface="Proxima Nova"/>
                <a:ea typeface="Proxima Nova"/>
                <a:cs typeface="Proxima Nova"/>
                <a:sym typeface="Proxima Nova"/>
              </a:rPr>
              <a:t>Inaccurate or unintriguing titles and thumbnails</a:t>
            </a:r>
            <a:endParaRPr>
              <a:latin typeface="Proxima Nova"/>
              <a:ea typeface="Proxima Nova"/>
              <a:cs typeface="Proxima Nova"/>
              <a:sym typeface="Proxima Nova"/>
            </a:endParaRPr>
          </a:p>
          <a:p>
            <a:pPr indent="-317500" lvl="0" marL="457200" rtl="0" algn="l">
              <a:spcBef>
                <a:spcPts val="0"/>
              </a:spcBef>
              <a:spcAft>
                <a:spcPts val="0"/>
              </a:spcAft>
              <a:buSzPts val="1400"/>
              <a:buFont typeface="Proxima Nova"/>
              <a:buChar char="●"/>
            </a:pPr>
            <a:r>
              <a:rPr lang="en">
                <a:latin typeface="Proxima Nova"/>
                <a:ea typeface="Proxima Nova"/>
                <a:cs typeface="Proxima Nova"/>
                <a:sym typeface="Proxima Nova"/>
              </a:rPr>
              <a:t>Videos inside playlist is unorganized or irrelevant to playlist topic</a:t>
            </a:r>
            <a:endParaRPr>
              <a:latin typeface="Proxima Nova"/>
              <a:ea typeface="Proxima Nova"/>
              <a:cs typeface="Proxima Nova"/>
              <a:sym typeface="Proxima Nova"/>
            </a:endParaRPr>
          </a:p>
        </p:txBody>
      </p:sp>
      <p:sp>
        <p:nvSpPr>
          <p:cNvPr id="363" name="Google Shape;363;p42"/>
          <p:cNvSpPr txBox="1"/>
          <p:nvPr/>
        </p:nvSpPr>
        <p:spPr>
          <a:xfrm>
            <a:off x="2600850" y="0"/>
            <a:ext cx="39423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800">
                <a:latin typeface="Proxima Nova"/>
                <a:ea typeface="Proxima Nova"/>
                <a:cs typeface="Proxima Nova"/>
                <a:sym typeface="Proxima Nova"/>
              </a:rPr>
              <a:t>Playlists</a:t>
            </a:r>
            <a:endParaRPr b="1" sz="1800">
              <a:latin typeface="Proxima Nova"/>
              <a:ea typeface="Proxima Nova"/>
              <a:cs typeface="Proxima Nova"/>
              <a:sym typeface="Proxima Nova"/>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pic>
        <p:nvPicPr>
          <p:cNvPr id="368" name="Google Shape;368;p43"/>
          <p:cNvPicPr preferRelativeResize="0"/>
          <p:nvPr/>
        </p:nvPicPr>
        <p:blipFill>
          <a:blip r:embed="rId3">
            <a:alphaModFix/>
          </a:blip>
          <a:stretch>
            <a:fillRect/>
          </a:stretch>
        </p:blipFill>
        <p:spPr>
          <a:xfrm>
            <a:off x="39375" y="461700"/>
            <a:ext cx="5491526" cy="1947550"/>
          </a:xfrm>
          <a:prstGeom prst="rect">
            <a:avLst/>
          </a:prstGeom>
          <a:noFill/>
          <a:ln>
            <a:noFill/>
          </a:ln>
        </p:spPr>
      </p:pic>
      <p:sp>
        <p:nvSpPr>
          <p:cNvPr id="369" name="Google Shape;369;p43"/>
          <p:cNvSpPr txBox="1"/>
          <p:nvPr/>
        </p:nvSpPr>
        <p:spPr>
          <a:xfrm>
            <a:off x="2600850" y="0"/>
            <a:ext cx="39423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800">
                <a:latin typeface="Proxima Nova"/>
                <a:ea typeface="Proxima Nova"/>
                <a:cs typeface="Proxima Nova"/>
                <a:sym typeface="Proxima Nova"/>
              </a:rPr>
              <a:t>Channel: Age Demographics</a:t>
            </a:r>
            <a:endParaRPr b="1" sz="1800">
              <a:latin typeface="Proxima Nova"/>
              <a:ea typeface="Proxima Nova"/>
              <a:cs typeface="Proxima Nova"/>
              <a:sym typeface="Proxima Nova"/>
            </a:endParaRPr>
          </a:p>
        </p:txBody>
      </p:sp>
      <p:sp>
        <p:nvSpPr>
          <p:cNvPr id="370" name="Google Shape;370;p43"/>
          <p:cNvSpPr txBox="1"/>
          <p:nvPr/>
        </p:nvSpPr>
        <p:spPr>
          <a:xfrm>
            <a:off x="5602750" y="536950"/>
            <a:ext cx="3455100" cy="2986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Proxima Nova"/>
                <a:ea typeface="Proxima Nova"/>
                <a:cs typeface="Proxima Nova"/>
                <a:sym typeface="Proxima Nova"/>
              </a:rPr>
              <a:t>Observations</a:t>
            </a:r>
            <a:r>
              <a:rPr lang="en">
                <a:latin typeface="Proxima Nova"/>
                <a:ea typeface="Proxima Nova"/>
                <a:cs typeface="Proxima Nova"/>
                <a:sym typeface="Proxima Nova"/>
              </a:rPr>
              <a:t>:</a:t>
            </a:r>
            <a:endParaRPr>
              <a:latin typeface="Proxima Nova"/>
              <a:ea typeface="Proxima Nova"/>
              <a:cs typeface="Proxima Nova"/>
              <a:sym typeface="Proxima Nova"/>
            </a:endParaRPr>
          </a:p>
          <a:p>
            <a:pPr indent="-317500" lvl="0" marL="457200" rtl="0" algn="l">
              <a:spcBef>
                <a:spcPts val="0"/>
              </a:spcBef>
              <a:spcAft>
                <a:spcPts val="0"/>
              </a:spcAft>
              <a:buSzPts val="1400"/>
              <a:buFont typeface="Proxima Nova"/>
              <a:buChar char="●"/>
            </a:pPr>
            <a:r>
              <a:rPr lang="en">
                <a:latin typeface="Proxima Nova"/>
                <a:ea typeface="Proxima Nova"/>
                <a:cs typeface="Proxima Nova"/>
                <a:sym typeface="Proxima Nova"/>
              </a:rPr>
              <a:t>Viewers that are 35-44 years old have the highest average view duration and percentage viewed</a:t>
            </a:r>
            <a:endParaRPr>
              <a:latin typeface="Proxima Nova"/>
              <a:ea typeface="Proxima Nova"/>
              <a:cs typeface="Proxima Nova"/>
              <a:sym typeface="Proxima Nova"/>
            </a:endParaRPr>
          </a:p>
          <a:p>
            <a:pPr indent="-317500" lvl="0" marL="457200" rtl="0" algn="l">
              <a:spcBef>
                <a:spcPts val="0"/>
              </a:spcBef>
              <a:spcAft>
                <a:spcPts val="0"/>
              </a:spcAft>
              <a:buSzPts val="1400"/>
              <a:buFont typeface="Proxima Nova"/>
              <a:buChar char="●"/>
            </a:pPr>
            <a:r>
              <a:rPr lang="en">
                <a:latin typeface="Proxima Nova"/>
                <a:ea typeface="Proxima Nova"/>
                <a:cs typeface="Proxima Nova"/>
                <a:sym typeface="Proxima Nova"/>
              </a:rPr>
              <a:t>Ages 25-34 have higher watch time metrics than 45-54</a:t>
            </a:r>
            <a:endParaRPr>
              <a:latin typeface="Proxima Nova"/>
              <a:ea typeface="Proxima Nova"/>
              <a:cs typeface="Proxima Nova"/>
              <a:sym typeface="Proxima Nova"/>
            </a:endParaRPr>
          </a:p>
          <a:p>
            <a:pPr indent="-317500" lvl="0" marL="457200" rtl="0" algn="l">
              <a:spcBef>
                <a:spcPts val="0"/>
              </a:spcBef>
              <a:spcAft>
                <a:spcPts val="0"/>
              </a:spcAft>
              <a:buSzPts val="1400"/>
              <a:buFont typeface="Proxima Nova"/>
              <a:buChar char="●"/>
            </a:pPr>
            <a:r>
              <a:rPr lang="en">
                <a:latin typeface="Proxima Nova"/>
                <a:ea typeface="Proxima Nova"/>
                <a:cs typeface="Proxima Nova"/>
                <a:sym typeface="Proxima Nova"/>
              </a:rPr>
              <a:t>Majority of viewers are aged 35-44 followed by 25-34</a:t>
            </a:r>
            <a:endParaRPr>
              <a:latin typeface="Proxima Nova"/>
              <a:ea typeface="Proxima Nova"/>
              <a:cs typeface="Proxima Nova"/>
              <a:sym typeface="Proxima Nova"/>
            </a:endParaRPr>
          </a:p>
          <a:p>
            <a:pPr indent="-317500" lvl="0" marL="457200" rtl="0" algn="l">
              <a:spcBef>
                <a:spcPts val="0"/>
              </a:spcBef>
              <a:spcAft>
                <a:spcPts val="0"/>
              </a:spcAft>
              <a:buSzPts val="1400"/>
              <a:buFont typeface="Proxima Nova"/>
              <a:buChar char="●"/>
            </a:pPr>
            <a:r>
              <a:rPr lang="en">
                <a:latin typeface="Proxima Nova"/>
                <a:ea typeface="Proxima Nova"/>
                <a:cs typeface="Proxima Nova"/>
                <a:sym typeface="Proxima Nova"/>
              </a:rPr>
              <a:t>¾ of total channel watch time are from viewers who are 35-44 followed by 25-34</a:t>
            </a:r>
            <a:endParaRPr>
              <a:latin typeface="Proxima Nova"/>
              <a:ea typeface="Proxima Nova"/>
              <a:cs typeface="Proxima Nova"/>
              <a:sym typeface="Proxima Nova"/>
            </a:endParaRPr>
          </a:p>
          <a:p>
            <a:pPr indent="-317500" lvl="0" marL="457200" rtl="0" algn="l">
              <a:spcBef>
                <a:spcPts val="0"/>
              </a:spcBef>
              <a:spcAft>
                <a:spcPts val="0"/>
              </a:spcAft>
              <a:buSzPts val="1400"/>
              <a:buFont typeface="Proxima Nova"/>
              <a:buChar char="●"/>
            </a:pPr>
            <a:r>
              <a:rPr lang="en">
                <a:latin typeface="Proxima Nova"/>
                <a:ea typeface="Proxima Nova"/>
                <a:cs typeface="Proxima Nova"/>
                <a:sym typeface="Proxima Nova"/>
              </a:rPr>
              <a:t>Viewers are younger than the intended target audience</a:t>
            </a:r>
            <a:endParaRPr>
              <a:latin typeface="Proxima Nova"/>
              <a:ea typeface="Proxima Nova"/>
              <a:cs typeface="Proxima Nova"/>
              <a:sym typeface="Proxima Nova"/>
            </a:endParaRPr>
          </a:p>
        </p:txBody>
      </p:sp>
      <p:pic>
        <p:nvPicPr>
          <p:cNvPr id="371" name="Google Shape;371;p43"/>
          <p:cNvPicPr preferRelativeResize="0"/>
          <p:nvPr/>
        </p:nvPicPr>
        <p:blipFill>
          <a:blip r:embed="rId4">
            <a:alphaModFix/>
          </a:blip>
          <a:stretch>
            <a:fillRect/>
          </a:stretch>
        </p:blipFill>
        <p:spPr>
          <a:xfrm>
            <a:off x="338888" y="2480900"/>
            <a:ext cx="4892501" cy="2538450"/>
          </a:xfrm>
          <a:prstGeom prst="rect">
            <a:avLst/>
          </a:prstGeom>
          <a:noFill/>
          <a:ln>
            <a:noFill/>
          </a:ln>
        </p:spPr>
      </p:pic>
      <p:sp>
        <p:nvSpPr>
          <p:cNvPr id="372" name="Google Shape;372;p43"/>
          <p:cNvSpPr txBox="1"/>
          <p:nvPr/>
        </p:nvSpPr>
        <p:spPr>
          <a:xfrm>
            <a:off x="5602600" y="3523150"/>
            <a:ext cx="34551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Proxima Nova"/>
                <a:ea typeface="Proxima Nova"/>
                <a:cs typeface="Proxima Nova"/>
                <a:sym typeface="Proxima Nova"/>
              </a:rPr>
              <a:t>Insights</a:t>
            </a:r>
            <a:r>
              <a:rPr lang="en">
                <a:latin typeface="Proxima Nova"/>
                <a:ea typeface="Proxima Nova"/>
                <a:cs typeface="Proxima Nova"/>
                <a:sym typeface="Proxima Nova"/>
              </a:rPr>
              <a:t>:</a:t>
            </a:r>
            <a:endParaRPr>
              <a:latin typeface="Proxima Nova"/>
              <a:ea typeface="Proxima Nova"/>
              <a:cs typeface="Proxima Nova"/>
              <a:sym typeface="Proxima Nova"/>
            </a:endParaRPr>
          </a:p>
          <a:p>
            <a:pPr indent="-317500" lvl="0" marL="457200" rtl="0" algn="l">
              <a:spcBef>
                <a:spcPts val="0"/>
              </a:spcBef>
              <a:spcAft>
                <a:spcPts val="0"/>
              </a:spcAft>
              <a:buSzPts val="1400"/>
              <a:buFont typeface="Proxima Nova"/>
              <a:buChar char="●"/>
            </a:pPr>
            <a:r>
              <a:rPr lang="en">
                <a:latin typeface="Proxima Nova"/>
                <a:ea typeface="Proxima Nova"/>
                <a:cs typeface="Proxima Nova"/>
                <a:sym typeface="Proxima Nova"/>
              </a:rPr>
              <a:t>Younger generation watches Youtube more often</a:t>
            </a:r>
            <a:endParaRPr>
              <a:latin typeface="Proxima Nova"/>
              <a:ea typeface="Proxima Nova"/>
              <a:cs typeface="Proxima Nova"/>
              <a:sym typeface="Proxima Nova"/>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5" name="Shape 105"/>
        <p:cNvGrpSpPr/>
        <p:nvPr/>
      </p:nvGrpSpPr>
      <p:grpSpPr>
        <a:xfrm>
          <a:off x="0" y="0"/>
          <a:ext cx="0" cy="0"/>
          <a:chOff x="0" y="0"/>
          <a:chExt cx="0" cy="0"/>
        </a:xfrm>
      </p:grpSpPr>
      <p:sp>
        <p:nvSpPr>
          <p:cNvPr id="106" name="Google Shape;106;p17"/>
          <p:cNvSpPr/>
          <p:nvPr/>
        </p:nvSpPr>
        <p:spPr>
          <a:xfrm flipH="1" rot="10800000">
            <a:off x="150" y="5339567"/>
            <a:ext cx="9143700" cy="553200"/>
          </a:xfrm>
          <a:prstGeom prst="rect">
            <a:avLst/>
          </a:prstGeom>
          <a:solidFill>
            <a:srgbClr val="434343"/>
          </a:solidFill>
          <a:ln cap="flat" cmpd="sng" w="19050">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600">
              <a:latin typeface="Proxima Nova"/>
              <a:ea typeface="Proxima Nova"/>
              <a:cs typeface="Proxima Nova"/>
              <a:sym typeface="Proxima Nova"/>
            </a:endParaRPr>
          </a:p>
        </p:txBody>
      </p:sp>
      <p:pic>
        <p:nvPicPr>
          <p:cNvPr id="107" name="Google Shape;107;p17"/>
          <p:cNvPicPr preferRelativeResize="0"/>
          <p:nvPr/>
        </p:nvPicPr>
        <p:blipFill>
          <a:blip r:embed="rId3">
            <a:alphaModFix/>
          </a:blip>
          <a:stretch>
            <a:fillRect/>
          </a:stretch>
        </p:blipFill>
        <p:spPr>
          <a:xfrm>
            <a:off x="8401052" y="4694021"/>
            <a:ext cx="675724" cy="313099"/>
          </a:xfrm>
          <a:prstGeom prst="rect">
            <a:avLst/>
          </a:prstGeom>
          <a:noFill/>
          <a:ln>
            <a:noFill/>
          </a:ln>
        </p:spPr>
      </p:pic>
      <p:sp>
        <p:nvSpPr>
          <p:cNvPr id="108" name="Google Shape;108;p17"/>
          <p:cNvSpPr/>
          <p:nvPr/>
        </p:nvSpPr>
        <p:spPr>
          <a:xfrm>
            <a:off x="523975" y="1895506"/>
            <a:ext cx="7461300" cy="553200"/>
          </a:xfrm>
          <a:prstGeom prst="rect">
            <a:avLst/>
          </a:prstGeom>
          <a:solidFill>
            <a:srgbClr val="FFCC00"/>
          </a:solidFill>
          <a:ln>
            <a:noFill/>
          </a:ln>
        </p:spPr>
        <p:txBody>
          <a:bodyPr anchorCtr="0" anchor="ctr" bIns="68575" lIns="155425" spcFirstLastPara="1" rIns="68575" wrap="square" tIns="68575">
            <a:noAutofit/>
          </a:bodyPr>
          <a:lstStyle/>
          <a:p>
            <a:pPr indent="0" lvl="0" marL="0" rtl="0" algn="l">
              <a:spcBef>
                <a:spcPts val="0"/>
              </a:spcBef>
              <a:spcAft>
                <a:spcPts val="0"/>
              </a:spcAft>
              <a:buClr>
                <a:srgbClr val="000000"/>
              </a:buClr>
              <a:buSzPts val="800"/>
              <a:buFont typeface="Arial"/>
              <a:buNone/>
            </a:pPr>
            <a:r>
              <a:t/>
            </a:r>
            <a:endParaRPr b="1" sz="1800">
              <a:solidFill>
                <a:srgbClr val="FFFFFF"/>
              </a:solidFill>
              <a:latin typeface="Proxima Nova"/>
              <a:ea typeface="Proxima Nova"/>
              <a:cs typeface="Proxima Nova"/>
              <a:sym typeface="Proxima Nova"/>
            </a:endParaRPr>
          </a:p>
        </p:txBody>
      </p:sp>
      <p:sp>
        <p:nvSpPr>
          <p:cNvPr id="109" name="Google Shape;109;p17"/>
          <p:cNvSpPr/>
          <p:nvPr/>
        </p:nvSpPr>
        <p:spPr>
          <a:xfrm>
            <a:off x="523975" y="2607162"/>
            <a:ext cx="7461300" cy="553200"/>
          </a:xfrm>
          <a:prstGeom prst="rect">
            <a:avLst/>
          </a:prstGeom>
          <a:solidFill>
            <a:srgbClr val="009900"/>
          </a:solidFill>
          <a:ln>
            <a:noFill/>
          </a:ln>
        </p:spPr>
        <p:txBody>
          <a:bodyPr anchorCtr="0" anchor="ctr" bIns="68575" lIns="155425" spcFirstLastPara="1" rIns="68575" wrap="square" tIns="68575">
            <a:noAutofit/>
          </a:bodyPr>
          <a:lstStyle/>
          <a:p>
            <a:pPr indent="0" lvl="0" marL="0" rtl="0" algn="l">
              <a:spcBef>
                <a:spcPts val="0"/>
              </a:spcBef>
              <a:spcAft>
                <a:spcPts val="0"/>
              </a:spcAft>
              <a:buClr>
                <a:srgbClr val="000000"/>
              </a:buClr>
              <a:buSzPts val="800"/>
              <a:buFont typeface="Arial"/>
              <a:buNone/>
            </a:pPr>
            <a:r>
              <a:t/>
            </a:r>
            <a:endParaRPr sz="1800">
              <a:solidFill>
                <a:srgbClr val="FFFFFF"/>
              </a:solidFill>
              <a:latin typeface="Proxima Nova"/>
              <a:ea typeface="Proxima Nova"/>
              <a:cs typeface="Proxima Nova"/>
              <a:sym typeface="Proxima Nova"/>
            </a:endParaRPr>
          </a:p>
        </p:txBody>
      </p:sp>
      <p:sp>
        <p:nvSpPr>
          <p:cNvPr id="110" name="Google Shape;110;p17"/>
          <p:cNvSpPr/>
          <p:nvPr/>
        </p:nvSpPr>
        <p:spPr>
          <a:xfrm>
            <a:off x="523975" y="3318818"/>
            <a:ext cx="7461300" cy="553200"/>
          </a:xfrm>
          <a:prstGeom prst="rect">
            <a:avLst/>
          </a:prstGeom>
          <a:solidFill>
            <a:srgbClr val="3366FF"/>
          </a:solidFill>
          <a:ln>
            <a:noFill/>
          </a:ln>
        </p:spPr>
        <p:txBody>
          <a:bodyPr anchorCtr="0" anchor="ctr" bIns="68575" lIns="155425" spcFirstLastPara="1" rIns="68575" wrap="square" tIns="68575">
            <a:noAutofit/>
          </a:bodyPr>
          <a:lstStyle/>
          <a:p>
            <a:pPr indent="0" lvl="0" marL="0" rtl="0" algn="l">
              <a:spcBef>
                <a:spcPts val="0"/>
              </a:spcBef>
              <a:spcAft>
                <a:spcPts val="0"/>
              </a:spcAft>
              <a:buClr>
                <a:schemeClr val="dk1"/>
              </a:buClr>
              <a:buSzPts val="800"/>
              <a:buFont typeface="Arial"/>
              <a:buNone/>
            </a:pPr>
            <a:r>
              <a:t/>
            </a:r>
            <a:endParaRPr sz="1800">
              <a:solidFill>
                <a:srgbClr val="FFFFFF"/>
              </a:solidFill>
              <a:latin typeface="Proxima Nova"/>
              <a:ea typeface="Proxima Nova"/>
              <a:cs typeface="Proxima Nova"/>
              <a:sym typeface="Proxima Nova"/>
            </a:endParaRPr>
          </a:p>
        </p:txBody>
      </p:sp>
      <p:sp>
        <p:nvSpPr>
          <p:cNvPr id="111" name="Google Shape;111;p17"/>
          <p:cNvSpPr/>
          <p:nvPr/>
        </p:nvSpPr>
        <p:spPr>
          <a:xfrm>
            <a:off x="523975" y="1183850"/>
            <a:ext cx="7461300" cy="553200"/>
          </a:xfrm>
          <a:prstGeom prst="rect">
            <a:avLst/>
          </a:prstGeom>
          <a:solidFill>
            <a:srgbClr val="CC0000"/>
          </a:solidFill>
          <a:ln>
            <a:noFill/>
          </a:ln>
        </p:spPr>
        <p:txBody>
          <a:bodyPr anchorCtr="0" anchor="ctr" bIns="68575" lIns="155425" spcFirstLastPara="1" rIns="68575" wrap="square" tIns="68575">
            <a:noAutofit/>
          </a:bodyPr>
          <a:lstStyle/>
          <a:p>
            <a:pPr indent="0" lvl="0" marL="0" marR="0" rtl="0" algn="l">
              <a:lnSpc>
                <a:spcPct val="100000"/>
              </a:lnSpc>
              <a:spcBef>
                <a:spcPts val="0"/>
              </a:spcBef>
              <a:spcAft>
                <a:spcPts val="0"/>
              </a:spcAft>
              <a:buNone/>
            </a:pPr>
            <a:r>
              <a:t/>
            </a:r>
            <a:endParaRPr sz="1800">
              <a:solidFill>
                <a:srgbClr val="FFFFFF"/>
              </a:solidFill>
              <a:latin typeface="Proxima Nova"/>
              <a:ea typeface="Proxima Nova"/>
              <a:cs typeface="Proxima Nova"/>
              <a:sym typeface="Proxima Nova"/>
            </a:endParaRPr>
          </a:p>
        </p:txBody>
      </p:sp>
      <p:sp>
        <p:nvSpPr>
          <p:cNvPr id="112" name="Google Shape;112;p17"/>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AGENDA</a:t>
            </a:r>
            <a:endParaRPr>
              <a:latin typeface="Calibri"/>
              <a:ea typeface="Calibri"/>
              <a:cs typeface="Calibri"/>
              <a:sym typeface="Calibri"/>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6" name="Shape 376"/>
        <p:cNvGrpSpPr/>
        <p:nvPr/>
      </p:nvGrpSpPr>
      <p:grpSpPr>
        <a:xfrm>
          <a:off x="0" y="0"/>
          <a:ext cx="0" cy="0"/>
          <a:chOff x="0" y="0"/>
          <a:chExt cx="0" cy="0"/>
        </a:xfrm>
      </p:grpSpPr>
      <p:sp>
        <p:nvSpPr>
          <p:cNvPr id="377" name="Google Shape;377;p44"/>
          <p:cNvSpPr txBox="1"/>
          <p:nvPr>
            <p:ph type="title"/>
          </p:nvPr>
        </p:nvSpPr>
        <p:spPr>
          <a:xfrm>
            <a:off x="76200" y="-325634"/>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Comparative Analysis – Website Observations</a:t>
            </a:r>
            <a:endParaRPr sz="2400"/>
          </a:p>
        </p:txBody>
      </p:sp>
      <p:sp>
        <p:nvSpPr>
          <p:cNvPr id="378" name="Google Shape;378;p44"/>
          <p:cNvSpPr txBox="1"/>
          <p:nvPr>
            <p:ph idx="1" type="body"/>
          </p:nvPr>
        </p:nvSpPr>
        <p:spPr>
          <a:xfrm>
            <a:off x="322500" y="301375"/>
            <a:ext cx="8229600" cy="7251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b="1" lang="en" sz="1200"/>
              <a:t>Our Client:</a:t>
            </a:r>
            <a:r>
              <a:rPr lang="en" sz="1200"/>
              <a:t> Whole Brain Health </a:t>
            </a:r>
            <a:endParaRPr sz="1200"/>
          </a:p>
          <a:p>
            <a:pPr indent="0" lvl="0" marL="0" rtl="0" algn="l">
              <a:lnSpc>
                <a:spcPct val="100000"/>
              </a:lnSpc>
              <a:spcBef>
                <a:spcPts val="0"/>
              </a:spcBef>
              <a:spcAft>
                <a:spcPts val="0"/>
              </a:spcAft>
              <a:buNone/>
            </a:pPr>
            <a:r>
              <a:rPr b="1" lang="en" sz="1200"/>
              <a:t>Top Competitors:</a:t>
            </a:r>
            <a:r>
              <a:rPr lang="en" sz="1200"/>
              <a:t> Total Brain Health, HasFit</a:t>
            </a:r>
            <a:endParaRPr sz="1200"/>
          </a:p>
        </p:txBody>
      </p:sp>
      <p:pic>
        <p:nvPicPr>
          <p:cNvPr id="379" name="Google Shape;379;p44"/>
          <p:cNvPicPr preferRelativeResize="0"/>
          <p:nvPr/>
        </p:nvPicPr>
        <p:blipFill>
          <a:blip r:embed="rId3">
            <a:alphaModFix/>
          </a:blip>
          <a:stretch>
            <a:fillRect/>
          </a:stretch>
        </p:blipFill>
        <p:spPr>
          <a:xfrm>
            <a:off x="3097687" y="1004087"/>
            <a:ext cx="2186647" cy="665372"/>
          </a:xfrm>
          <a:prstGeom prst="rect">
            <a:avLst/>
          </a:prstGeom>
          <a:noFill/>
          <a:ln>
            <a:noFill/>
          </a:ln>
        </p:spPr>
      </p:pic>
      <p:pic>
        <p:nvPicPr>
          <p:cNvPr id="380" name="Google Shape;380;p44"/>
          <p:cNvPicPr preferRelativeResize="0"/>
          <p:nvPr/>
        </p:nvPicPr>
        <p:blipFill>
          <a:blip r:embed="rId4">
            <a:alphaModFix/>
          </a:blip>
          <a:stretch>
            <a:fillRect/>
          </a:stretch>
        </p:blipFill>
        <p:spPr>
          <a:xfrm>
            <a:off x="6612431" y="1127006"/>
            <a:ext cx="1555782" cy="419540"/>
          </a:xfrm>
          <a:prstGeom prst="rect">
            <a:avLst/>
          </a:prstGeom>
          <a:noFill/>
          <a:ln>
            <a:noFill/>
          </a:ln>
          <a:effectLst>
            <a:outerShdw blurRad="57150" rotWithShape="0" algn="bl" dist="57150">
              <a:srgbClr val="000000">
                <a:alpha val="50000"/>
              </a:srgbClr>
            </a:outerShdw>
          </a:effectLst>
        </p:spPr>
      </p:pic>
      <p:sp>
        <p:nvSpPr>
          <p:cNvPr id="381" name="Google Shape;381;p44"/>
          <p:cNvSpPr txBox="1"/>
          <p:nvPr/>
        </p:nvSpPr>
        <p:spPr>
          <a:xfrm>
            <a:off x="2766300" y="1598600"/>
            <a:ext cx="2849400" cy="3063000"/>
          </a:xfrm>
          <a:prstGeom prst="rect">
            <a:avLst/>
          </a:prstGeom>
          <a:noFill/>
          <a:ln>
            <a:noFill/>
          </a:ln>
        </p:spPr>
        <p:txBody>
          <a:bodyPr anchorCtr="0" anchor="t" bIns="91425" lIns="91425" spcFirstLastPara="1" rIns="91425" wrap="square" tIns="91425">
            <a:spAutoFit/>
          </a:bodyPr>
          <a:lstStyle/>
          <a:p>
            <a:pPr indent="-298450" lvl="0" marL="457200" rtl="0" algn="l">
              <a:spcBef>
                <a:spcPts val="0"/>
              </a:spcBef>
              <a:spcAft>
                <a:spcPts val="0"/>
              </a:spcAft>
              <a:buSzPts val="1100"/>
              <a:buFont typeface="Proxima Nova"/>
              <a:buChar char="●"/>
            </a:pPr>
            <a:r>
              <a:rPr lang="en" sz="1100">
                <a:solidFill>
                  <a:schemeClr val="dk1"/>
                </a:solidFill>
                <a:latin typeface="Proxima Nova"/>
                <a:ea typeface="Proxima Nova"/>
                <a:cs typeface="Proxima Nova"/>
                <a:sym typeface="Proxima Nova"/>
              </a:rPr>
              <a:t>Visually very similar to Whole Brain Health with the header and page layout</a:t>
            </a:r>
            <a:endParaRPr sz="1100">
              <a:solidFill>
                <a:schemeClr val="dk1"/>
              </a:solidFill>
              <a:latin typeface="Proxima Nova"/>
              <a:ea typeface="Proxima Nova"/>
              <a:cs typeface="Proxima Nova"/>
              <a:sym typeface="Proxima Nova"/>
            </a:endParaRPr>
          </a:p>
          <a:p>
            <a:pPr indent="-298450" lvl="0" marL="457200" rtl="0" algn="l">
              <a:spcBef>
                <a:spcPts val="0"/>
              </a:spcBef>
              <a:spcAft>
                <a:spcPts val="0"/>
              </a:spcAft>
              <a:buClr>
                <a:schemeClr val="dk1"/>
              </a:buClr>
              <a:buSzPts val="1100"/>
              <a:buFont typeface="Proxima Nova"/>
              <a:buChar char="●"/>
            </a:pPr>
            <a:r>
              <a:rPr lang="en" sz="1100">
                <a:solidFill>
                  <a:schemeClr val="dk1"/>
                </a:solidFill>
                <a:latin typeface="Proxima Nova"/>
                <a:ea typeface="Proxima Nova"/>
                <a:cs typeface="Proxima Nova"/>
                <a:sym typeface="Proxima Nova"/>
              </a:rPr>
              <a:t>Website is one long page and has top index header lines to take you to part in the page where that info is presented</a:t>
            </a:r>
            <a:endParaRPr sz="1100">
              <a:solidFill>
                <a:schemeClr val="dk1"/>
              </a:solidFill>
              <a:latin typeface="Proxima Nova"/>
              <a:ea typeface="Proxima Nova"/>
              <a:cs typeface="Proxima Nova"/>
              <a:sym typeface="Proxima Nova"/>
            </a:endParaRPr>
          </a:p>
          <a:p>
            <a:pPr indent="-298450" lvl="0" marL="457200" rtl="0" algn="l">
              <a:spcBef>
                <a:spcPts val="0"/>
              </a:spcBef>
              <a:spcAft>
                <a:spcPts val="0"/>
              </a:spcAft>
              <a:buSzPts val="1100"/>
              <a:buFont typeface="Proxima Nova"/>
              <a:buChar char="●"/>
            </a:pPr>
            <a:r>
              <a:rPr lang="en" sz="1100">
                <a:solidFill>
                  <a:schemeClr val="dk1"/>
                </a:solidFill>
                <a:latin typeface="Proxima Nova"/>
                <a:ea typeface="Proxima Nova"/>
                <a:cs typeface="Proxima Nova"/>
                <a:sym typeface="Proxima Nova"/>
              </a:rPr>
              <a:t>Shows upcoming events + link to register on top bar as you scroll</a:t>
            </a:r>
            <a:endParaRPr sz="1100">
              <a:solidFill>
                <a:schemeClr val="dk1"/>
              </a:solidFill>
              <a:latin typeface="Proxima Nova"/>
              <a:ea typeface="Proxima Nova"/>
              <a:cs typeface="Proxima Nova"/>
              <a:sym typeface="Proxima Nova"/>
            </a:endParaRPr>
          </a:p>
          <a:p>
            <a:pPr indent="-298450" lvl="0" marL="457200" rtl="0" algn="l">
              <a:spcBef>
                <a:spcPts val="0"/>
              </a:spcBef>
              <a:spcAft>
                <a:spcPts val="0"/>
              </a:spcAft>
              <a:buSzPts val="1100"/>
              <a:buFont typeface="Proxima Nova"/>
              <a:buChar char="●"/>
            </a:pPr>
            <a:r>
              <a:rPr lang="en" sz="1100">
                <a:solidFill>
                  <a:schemeClr val="dk1"/>
                </a:solidFill>
                <a:latin typeface="Proxima Nova"/>
                <a:ea typeface="Proxima Nova"/>
                <a:cs typeface="Proxima Nova"/>
                <a:sym typeface="Proxima Nova"/>
              </a:rPr>
              <a:t>Quotes from participants about their liking towards the program</a:t>
            </a:r>
            <a:endParaRPr sz="1100">
              <a:solidFill>
                <a:schemeClr val="dk1"/>
              </a:solidFill>
              <a:latin typeface="Proxima Nova"/>
              <a:ea typeface="Proxima Nova"/>
              <a:cs typeface="Proxima Nova"/>
              <a:sym typeface="Proxima Nova"/>
            </a:endParaRPr>
          </a:p>
          <a:p>
            <a:pPr indent="-298450" lvl="0" marL="457200" rtl="0" algn="l">
              <a:spcBef>
                <a:spcPts val="0"/>
              </a:spcBef>
              <a:spcAft>
                <a:spcPts val="0"/>
              </a:spcAft>
              <a:buSzPts val="1100"/>
              <a:buFont typeface="Proxima Nova"/>
              <a:buChar char="●"/>
            </a:pPr>
            <a:r>
              <a:rPr lang="en" sz="1100">
                <a:solidFill>
                  <a:schemeClr val="dk1"/>
                </a:solidFill>
                <a:latin typeface="Proxima Nova"/>
                <a:ea typeface="Proxima Nova"/>
                <a:cs typeface="Proxima Nova"/>
                <a:sym typeface="Proxima Nova"/>
              </a:rPr>
              <a:t>Shows their health partners</a:t>
            </a:r>
            <a:endParaRPr sz="1100">
              <a:solidFill>
                <a:schemeClr val="dk1"/>
              </a:solidFill>
              <a:latin typeface="Proxima Nova"/>
              <a:ea typeface="Proxima Nova"/>
              <a:cs typeface="Proxima Nova"/>
              <a:sym typeface="Proxima Nova"/>
            </a:endParaRPr>
          </a:p>
          <a:p>
            <a:pPr indent="-298450" lvl="0" marL="457200" rtl="0" algn="l">
              <a:spcBef>
                <a:spcPts val="0"/>
              </a:spcBef>
              <a:spcAft>
                <a:spcPts val="0"/>
              </a:spcAft>
              <a:buSzPts val="1100"/>
              <a:buFont typeface="Proxima Nova"/>
              <a:buChar char="●"/>
            </a:pPr>
            <a:r>
              <a:rPr lang="en" sz="1100">
                <a:solidFill>
                  <a:schemeClr val="dk1"/>
                </a:solidFill>
                <a:latin typeface="Proxima Nova"/>
                <a:ea typeface="Proxima Nova"/>
                <a:cs typeface="Proxima Nova"/>
                <a:sym typeface="Proxima Nova"/>
              </a:rPr>
              <a:t>Offers a toolbox with flashcards, dice, and a timer, and other toolkits online and physically</a:t>
            </a:r>
            <a:endParaRPr sz="1100">
              <a:solidFill>
                <a:schemeClr val="dk1"/>
              </a:solidFill>
              <a:latin typeface="Proxima Nova"/>
              <a:ea typeface="Proxima Nova"/>
              <a:cs typeface="Proxima Nova"/>
              <a:sym typeface="Proxima Nova"/>
            </a:endParaRPr>
          </a:p>
          <a:p>
            <a:pPr indent="-298450" lvl="0" marL="457200" rtl="0" algn="l">
              <a:spcBef>
                <a:spcPts val="0"/>
              </a:spcBef>
              <a:spcAft>
                <a:spcPts val="0"/>
              </a:spcAft>
              <a:buClr>
                <a:schemeClr val="dk1"/>
              </a:buClr>
              <a:buSzPts val="1100"/>
              <a:buFont typeface="Proxima Nova"/>
              <a:buChar char="●"/>
            </a:pPr>
            <a:r>
              <a:rPr lang="en" sz="1100">
                <a:solidFill>
                  <a:schemeClr val="dk1"/>
                </a:solidFill>
                <a:latin typeface="Proxima Nova"/>
                <a:ea typeface="Proxima Nova"/>
                <a:cs typeface="Proxima Nova"/>
                <a:sym typeface="Proxima Nova"/>
              </a:rPr>
              <a:t>Toolkits are very expensive (~$600 annually)</a:t>
            </a:r>
            <a:endParaRPr sz="1100">
              <a:solidFill>
                <a:schemeClr val="dk1"/>
              </a:solidFill>
              <a:latin typeface="Proxima Nova"/>
              <a:ea typeface="Proxima Nova"/>
              <a:cs typeface="Proxima Nova"/>
              <a:sym typeface="Proxima Nova"/>
            </a:endParaRPr>
          </a:p>
        </p:txBody>
      </p:sp>
      <p:sp>
        <p:nvSpPr>
          <p:cNvPr id="382" name="Google Shape;382;p44"/>
          <p:cNvSpPr txBox="1"/>
          <p:nvPr/>
        </p:nvSpPr>
        <p:spPr>
          <a:xfrm>
            <a:off x="5717250" y="1647075"/>
            <a:ext cx="3159900" cy="3401700"/>
          </a:xfrm>
          <a:prstGeom prst="rect">
            <a:avLst/>
          </a:prstGeom>
          <a:noFill/>
          <a:ln>
            <a:noFill/>
          </a:ln>
        </p:spPr>
        <p:txBody>
          <a:bodyPr anchorCtr="0" anchor="t" bIns="91425" lIns="91425" spcFirstLastPara="1" rIns="91425" wrap="square" tIns="91425">
            <a:spAutoFit/>
          </a:bodyPr>
          <a:lstStyle/>
          <a:p>
            <a:pPr indent="-298450" lvl="0" marL="457200" rtl="0" algn="l">
              <a:spcBef>
                <a:spcPts val="0"/>
              </a:spcBef>
              <a:spcAft>
                <a:spcPts val="0"/>
              </a:spcAft>
              <a:buClr>
                <a:schemeClr val="dk1"/>
              </a:buClr>
              <a:buSzPts val="1100"/>
              <a:buFont typeface="Proxima Nova"/>
              <a:buChar char="●"/>
            </a:pPr>
            <a:r>
              <a:rPr lang="en" sz="1100">
                <a:solidFill>
                  <a:schemeClr val="dk1"/>
                </a:solidFill>
                <a:latin typeface="Proxima Nova"/>
                <a:ea typeface="Proxima Nova"/>
                <a:cs typeface="Proxima Nova"/>
                <a:sym typeface="Proxima Nova"/>
              </a:rPr>
              <a:t>Visuals are relatively different from Whole Brain Health and Total Brain Health</a:t>
            </a:r>
            <a:endParaRPr sz="1100">
              <a:solidFill>
                <a:schemeClr val="dk1"/>
              </a:solidFill>
              <a:latin typeface="Proxima Nova"/>
              <a:ea typeface="Proxima Nova"/>
              <a:cs typeface="Proxima Nova"/>
              <a:sym typeface="Proxima Nova"/>
            </a:endParaRPr>
          </a:p>
          <a:p>
            <a:pPr indent="-298450" lvl="0" marL="457200" rtl="0" algn="l">
              <a:spcBef>
                <a:spcPts val="0"/>
              </a:spcBef>
              <a:spcAft>
                <a:spcPts val="0"/>
              </a:spcAft>
              <a:buClr>
                <a:schemeClr val="dk1"/>
              </a:buClr>
              <a:buSzPts val="1100"/>
              <a:buFont typeface="Proxima Nova"/>
              <a:buChar char="●"/>
            </a:pPr>
            <a:r>
              <a:rPr lang="en" sz="1100">
                <a:solidFill>
                  <a:schemeClr val="dk1"/>
                </a:solidFill>
                <a:latin typeface="Proxima Nova"/>
                <a:ea typeface="Proxima Nova"/>
                <a:cs typeface="Proxima Nova"/>
                <a:sym typeface="Proxima Nova"/>
              </a:rPr>
              <a:t>Abundance of redirecting drop down menus and headers can cause difficulty navigating</a:t>
            </a:r>
            <a:endParaRPr sz="1100">
              <a:solidFill>
                <a:schemeClr val="dk1"/>
              </a:solidFill>
              <a:latin typeface="Proxima Nova"/>
              <a:ea typeface="Proxima Nova"/>
              <a:cs typeface="Proxima Nova"/>
              <a:sym typeface="Proxima Nova"/>
            </a:endParaRPr>
          </a:p>
          <a:p>
            <a:pPr indent="-298450" lvl="0" marL="457200" rtl="0" algn="l">
              <a:spcBef>
                <a:spcPts val="0"/>
              </a:spcBef>
              <a:spcAft>
                <a:spcPts val="0"/>
              </a:spcAft>
              <a:buClr>
                <a:schemeClr val="dk1"/>
              </a:buClr>
              <a:buSzPts val="1100"/>
              <a:buFont typeface="Proxima Nova"/>
              <a:buChar char="●"/>
            </a:pPr>
            <a:r>
              <a:rPr lang="en" sz="1100">
                <a:solidFill>
                  <a:schemeClr val="dk1"/>
                </a:solidFill>
                <a:latin typeface="Proxima Nova"/>
                <a:ea typeface="Proxima Nova"/>
                <a:cs typeface="Proxima Nova"/>
                <a:sym typeface="Proxima Nova"/>
              </a:rPr>
              <a:t>Visuals consists of athletic youth and no seniors</a:t>
            </a:r>
            <a:endParaRPr sz="1100">
              <a:solidFill>
                <a:schemeClr val="dk1"/>
              </a:solidFill>
              <a:latin typeface="Proxima Nova"/>
              <a:ea typeface="Proxima Nova"/>
              <a:cs typeface="Proxima Nova"/>
              <a:sym typeface="Proxima Nova"/>
            </a:endParaRPr>
          </a:p>
          <a:p>
            <a:pPr indent="-298450" lvl="0" marL="457200" rtl="0" algn="l">
              <a:spcBef>
                <a:spcPts val="0"/>
              </a:spcBef>
              <a:spcAft>
                <a:spcPts val="0"/>
              </a:spcAft>
              <a:buClr>
                <a:schemeClr val="dk1"/>
              </a:buClr>
              <a:buSzPts val="1100"/>
              <a:buFont typeface="Proxima Nova"/>
              <a:buChar char="●"/>
            </a:pPr>
            <a:r>
              <a:rPr lang="en" sz="1100">
                <a:solidFill>
                  <a:schemeClr val="dk1"/>
                </a:solidFill>
                <a:latin typeface="Proxima Nova"/>
                <a:ea typeface="Proxima Nova"/>
                <a:cs typeface="Proxima Nova"/>
                <a:sym typeface="Proxima Nova"/>
              </a:rPr>
              <a:t>Overall a very jam-packed website with a ton of information</a:t>
            </a:r>
            <a:endParaRPr sz="1100">
              <a:solidFill>
                <a:schemeClr val="dk1"/>
              </a:solidFill>
              <a:latin typeface="Proxima Nova"/>
              <a:ea typeface="Proxima Nova"/>
              <a:cs typeface="Proxima Nova"/>
              <a:sym typeface="Proxima Nova"/>
            </a:endParaRPr>
          </a:p>
          <a:p>
            <a:pPr indent="-298450" lvl="0" marL="457200" rtl="0" algn="l">
              <a:spcBef>
                <a:spcPts val="0"/>
              </a:spcBef>
              <a:spcAft>
                <a:spcPts val="0"/>
              </a:spcAft>
              <a:buClr>
                <a:schemeClr val="dk1"/>
              </a:buClr>
              <a:buSzPts val="1100"/>
              <a:buFont typeface="Proxima Nova"/>
              <a:buChar char="●"/>
            </a:pPr>
            <a:r>
              <a:rPr lang="en" sz="1100">
                <a:solidFill>
                  <a:schemeClr val="dk1"/>
                </a:solidFill>
                <a:latin typeface="Proxima Nova"/>
                <a:ea typeface="Proxima Nova"/>
                <a:cs typeface="Proxima Nova"/>
                <a:sym typeface="Proxima Nova"/>
              </a:rPr>
              <a:t>Varying programs focused on different goals along with explanations of the benefits of each program</a:t>
            </a:r>
            <a:endParaRPr sz="1100">
              <a:solidFill>
                <a:schemeClr val="dk1"/>
              </a:solidFill>
              <a:latin typeface="Proxima Nova"/>
              <a:ea typeface="Proxima Nova"/>
              <a:cs typeface="Proxima Nova"/>
              <a:sym typeface="Proxima Nova"/>
            </a:endParaRPr>
          </a:p>
          <a:p>
            <a:pPr indent="-298450" lvl="0" marL="457200" rtl="0" algn="l">
              <a:spcBef>
                <a:spcPts val="0"/>
              </a:spcBef>
              <a:spcAft>
                <a:spcPts val="0"/>
              </a:spcAft>
              <a:buClr>
                <a:schemeClr val="dk1"/>
              </a:buClr>
              <a:buSzPts val="1100"/>
              <a:buFont typeface="Proxima Nova"/>
              <a:buChar char="●"/>
            </a:pPr>
            <a:r>
              <a:rPr lang="en" sz="1100">
                <a:solidFill>
                  <a:schemeClr val="dk1"/>
                </a:solidFill>
                <a:latin typeface="Proxima Nova"/>
                <a:ea typeface="Proxima Nova"/>
                <a:cs typeface="Proxima Nova"/>
                <a:sym typeface="Proxima Nova"/>
              </a:rPr>
              <a:t>Freemium model offering free and paid programs that costs roughly $10 one time</a:t>
            </a:r>
            <a:endParaRPr sz="1100">
              <a:solidFill>
                <a:schemeClr val="dk1"/>
              </a:solidFill>
              <a:latin typeface="Proxima Nova"/>
              <a:ea typeface="Proxima Nova"/>
              <a:cs typeface="Proxima Nova"/>
              <a:sym typeface="Proxima Nova"/>
            </a:endParaRPr>
          </a:p>
          <a:p>
            <a:pPr indent="-298450" lvl="0" marL="457200" rtl="0" algn="l">
              <a:spcBef>
                <a:spcPts val="0"/>
              </a:spcBef>
              <a:spcAft>
                <a:spcPts val="0"/>
              </a:spcAft>
              <a:buClr>
                <a:schemeClr val="dk1"/>
              </a:buClr>
              <a:buSzPts val="1100"/>
              <a:buFont typeface="Proxima Nova"/>
              <a:buChar char="●"/>
            </a:pPr>
            <a:r>
              <a:rPr lang="en" sz="1100">
                <a:solidFill>
                  <a:schemeClr val="dk1"/>
                </a:solidFill>
                <a:latin typeface="Proxima Nova"/>
                <a:ea typeface="Proxima Nova"/>
                <a:cs typeface="Proxima Nova"/>
                <a:sym typeface="Proxima Nova"/>
              </a:rPr>
              <a:t>Fitness calculator, health articles, vlongs</a:t>
            </a:r>
            <a:endParaRPr sz="1100">
              <a:solidFill>
                <a:schemeClr val="dk1"/>
              </a:solidFill>
              <a:latin typeface="Proxima Nova"/>
              <a:ea typeface="Proxima Nova"/>
              <a:cs typeface="Proxima Nova"/>
              <a:sym typeface="Proxima Nova"/>
            </a:endParaRPr>
          </a:p>
          <a:p>
            <a:pPr indent="-298450" lvl="0" marL="457200" rtl="0" algn="l">
              <a:spcBef>
                <a:spcPts val="0"/>
              </a:spcBef>
              <a:spcAft>
                <a:spcPts val="0"/>
              </a:spcAft>
              <a:buClr>
                <a:schemeClr val="dk1"/>
              </a:buClr>
              <a:buSzPts val="1100"/>
              <a:buFont typeface="Proxima Nova"/>
              <a:buChar char="●"/>
            </a:pPr>
            <a:r>
              <a:rPr lang="en" sz="1100">
                <a:solidFill>
                  <a:schemeClr val="dk1"/>
                </a:solidFill>
                <a:latin typeface="Proxima Nova"/>
                <a:ea typeface="Proxima Nova"/>
                <a:cs typeface="Proxima Nova"/>
                <a:sym typeface="Proxima Nova"/>
              </a:rPr>
              <a:t>Offers additional services such as personal training</a:t>
            </a:r>
            <a:endParaRPr sz="1100">
              <a:latin typeface="Proxima Nova"/>
              <a:ea typeface="Proxima Nova"/>
              <a:cs typeface="Proxima Nova"/>
              <a:sym typeface="Proxima Nova"/>
            </a:endParaRPr>
          </a:p>
        </p:txBody>
      </p:sp>
      <p:sp>
        <p:nvSpPr>
          <p:cNvPr id="383" name="Google Shape;383;p44"/>
          <p:cNvSpPr txBox="1"/>
          <p:nvPr/>
        </p:nvSpPr>
        <p:spPr>
          <a:xfrm>
            <a:off x="76200" y="1669469"/>
            <a:ext cx="2681400" cy="2385900"/>
          </a:xfrm>
          <a:prstGeom prst="rect">
            <a:avLst/>
          </a:prstGeom>
          <a:noFill/>
          <a:ln>
            <a:noFill/>
          </a:ln>
        </p:spPr>
        <p:txBody>
          <a:bodyPr anchorCtr="0" anchor="t" bIns="91425" lIns="91425" spcFirstLastPara="1" rIns="91425" wrap="square" tIns="91425">
            <a:spAutoFit/>
          </a:bodyPr>
          <a:lstStyle/>
          <a:p>
            <a:pPr indent="-298450" lvl="0" marL="457200" rtl="0" algn="l">
              <a:spcBef>
                <a:spcPts val="0"/>
              </a:spcBef>
              <a:spcAft>
                <a:spcPts val="0"/>
              </a:spcAft>
              <a:buClr>
                <a:schemeClr val="dk1"/>
              </a:buClr>
              <a:buSzPts val="1100"/>
              <a:buFont typeface="Proxima Nova"/>
              <a:buChar char="●"/>
            </a:pPr>
            <a:r>
              <a:rPr lang="en" sz="1100">
                <a:latin typeface="Proxima Nova"/>
                <a:ea typeface="Proxima Nova"/>
                <a:cs typeface="Proxima Nova"/>
                <a:sym typeface="Proxima Nova"/>
              </a:rPr>
              <a:t>Clear display of services offered:</a:t>
            </a:r>
            <a:endParaRPr sz="1100">
              <a:latin typeface="Proxima Nova"/>
              <a:ea typeface="Proxima Nova"/>
              <a:cs typeface="Proxima Nova"/>
              <a:sym typeface="Proxima Nova"/>
            </a:endParaRPr>
          </a:p>
          <a:p>
            <a:pPr indent="-298450" lvl="1" marL="914400" rtl="0" algn="l">
              <a:spcBef>
                <a:spcPts val="0"/>
              </a:spcBef>
              <a:spcAft>
                <a:spcPts val="0"/>
              </a:spcAft>
              <a:buSzPts val="1100"/>
              <a:buFont typeface="Proxima Nova"/>
              <a:buChar char="○"/>
            </a:pPr>
            <a:r>
              <a:rPr lang="en" sz="1100">
                <a:latin typeface="Proxima Nova"/>
                <a:ea typeface="Proxima Nova"/>
                <a:cs typeface="Proxima Nova"/>
                <a:sym typeface="Proxima Nova"/>
              </a:rPr>
              <a:t>Fitness Trivia</a:t>
            </a:r>
            <a:endParaRPr sz="1100">
              <a:latin typeface="Proxima Nova"/>
              <a:ea typeface="Proxima Nova"/>
              <a:cs typeface="Proxima Nova"/>
              <a:sym typeface="Proxima Nova"/>
            </a:endParaRPr>
          </a:p>
          <a:p>
            <a:pPr indent="-298450" lvl="1" marL="914400" rtl="0" algn="l">
              <a:spcBef>
                <a:spcPts val="0"/>
              </a:spcBef>
              <a:spcAft>
                <a:spcPts val="0"/>
              </a:spcAft>
              <a:buSzPts val="1100"/>
              <a:buFont typeface="Proxima Nova"/>
              <a:buChar char="○"/>
            </a:pPr>
            <a:r>
              <a:rPr lang="en" sz="1100">
                <a:latin typeface="Proxima Nova"/>
                <a:ea typeface="Proxima Nova"/>
                <a:cs typeface="Proxima Nova"/>
                <a:sym typeface="Proxima Nova"/>
              </a:rPr>
              <a:t>1:1 Brain Health Coaching</a:t>
            </a:r>
            <a:endParaRPr sz="1100">
              <a:latin typeface="Proxima Nova"/>
              <a:ea typeface="Proxima Nova"/>
              <a:cs typeface="Proxima Nova"/>
              <a:sym typeface="Proxima Nova"/>
            </a:endParaRPr>
          </a:p>
          <a:p>
            <a:pPr indent="-298450" lvl="1" marL="914400" rtl="0" algn="l">
              <a:spcBef>
                <a:spcPts val="0"/>
              </a:spcBef>
              <a:spcAft>
                <a:spcPts val="0"/>
              </a:spcAft>
              <a:buSzPts val="1100"/>
              <a:buFont typeface="Proxima Nova"/>
              <a:buChar char="○"/>
            </a:pPr>
            <a:r>
              <a:rPr lang="en" sz="1100">
                <a:latin typeface="Proxima Nova"/>
                <a:ea typeface="Proxima Nova"/>
                <a:cs typeface="Proxima Nova"/>
                <a:sym typeface="Proxima Nova"/>
              </a:rPr>
              <a:t>Virtual Brain Fitness Class</a:t>
            </a:r>
            <a:endParaRPr sz="1100">
              <a:latin typeface="Proxima Nova"/>
              <a:ea typeface="Proxima Nova"/>
              <a:cs typeface="Proxima Nova"/>
              <a:sym typeface="Proxima Nova"/>
            </a:endParaRPr>
          </a:p>
          <a:p>
            <a:pPr indent="-298450" lvl="0" marL="457200" rtl="0" algn="l">
              <a:spcBef>
                <a:spcPts val="0"/>
              </a:spcBef>
              <a:spcAft>
                <a:spcPts val="0"/>
              </a:spcAft>
              <a:buSzPts val="1100"/>
              <a:buFont typeface="Proxima Nova"/>
              <a:buChar char="●"/>
            </a:pPr>
            <a:r>
              <a:rPr lang="en" sz="1100">
                <a:latin typeface="Proxima Nova"/>
                <a:ea typeface="Proxima Nova"/>
                <a:cs typeface="Proxima Nova"/>
                <a:sym typeface="Proxima Nova"/>
              </a:rPr>
              <a:t>Header indexes redirect to a different page</a:t>
            </a:r>
            <a:endParaRPr sz="1100">
              <a:latin typeface="Proxima Nova"/>
              <a:ea typeface="Proxima Nova"/>
              <a:cs typeface="Proxima Nova"/>
              <a:sym typeface="Proxima Nova"/>
            </a:endParaRPr>
          </a:p>
          <a:p>
            <a:pPr indent="-298450" lvl="0" marL="457200" rtl="0" algn="l">
              <a:spcBef>
                <a:spcPts val="0"/>
              </a:spcBef>
              <a:spcAft>
                <a:spcPts val="0"/>
              </a:spcAft>
              <a:buSzPts val="1100"/>
              <a:buFont typeface="Proxima Nova"/>
              <a:buChar char="●"/>
            </a:pPr>
            <a:r>
              <a:rPr lang="en" sz="1100">
                <a:latin typeface="Proxima Nova"/>
                <a:ea typeface="Proxima Nova"/>
                <a:cs typeface="Proxima Nova"/>
                <a:sym typeface="Proxima Nova"/>
              </a:rPr>
              <a:t>States explicit goals that the audience can hope to expect</a:t>
            </a:r>
            <a:endParaRPr sz="1100">
              <a:latin typeface="Proxima Nova"/>
              <a:ea typeface="Proxima Nova"/>
              <a:cs typeface="Proxima Nova"/>
              <a:sym typeface="Proxima Nova"/>
            </a:endParaRPr>
          </a:p>
          <a:p>
            <a:pPr indent="-298450" lvl="0" marL="457200" rtl="0" algn="l">
              <a:spcBef>
                <a:spcPts val="0"/>
              </a:spcBef>
              <a:spcAft>
                <a:spcPts val="0"/>
              </a:spcAft>
              <a:buSzPts val="1100"/>
              <a:buFont typeface="Proxima Nova"/>
              <a:buChar char="●"/>
            </a:pPr>
            <a:r>
              <a:rPr lang="en" sz="1100">
                <a:latin typeface="Proxima Nova"/>
                <a:ea typeface="Proxima Nova"/>
                <a:cs typeface="Proxima Nova"/>
                <a:sym typeface="Proxima Nova"/>
              </a:rPr>
              <a:t>Clean and easy to navigate website</a:t>
            </a:r>
            <a:endParaRPr sz="1100">
              <a:latin typeface="Proxima Nova"/>
              <a:ea typeface="Proxima Nova"/>
              <a:cs typeface="Proxima Nova"/>
              <a:sym typeface="Proxima Nova"/>
            </a:endParaRPr>
          </a:p>
          <a:p>
            <a:pPr indent="-298450" lvl="0" marL="457200" rtl="0" algn="l">
              <a:spcBef>
                <a:spcPts val="0"/>
              </a:spcBef>
              <a:spcAft>
                <a:spcPts val="0"/>
              </a:spcAft>
              <a:buSzPts val="1100"/>
              <a:buFont typeface="Proxima Nova"/>
              <a:buChar char="●"/>
            </a:pPr>
            <a:r>
              <a:rPr lang="en" sz="1100">
                <a:latin typeface="Proxima Nova"/>
                <a:ea typeface="Proxima Nova"/>
                <a:cs typeface="Proxima Nova"/>
                <a:sym typeface="Proxima Nova"/>
              </a:rPr>
              <a:t>Products are sold on Amazon which caters to users who prefer Amazon</a:t>
            </a:r>
            <a:endParaRPr sz="1100">
              <a:latin typeface="Proxima Nova"/>
              <a:ea typeface="Proxima Nova"/>
              <a:cs typeface="Proxima Nova"/>
              <a:sym typeface="Proxima Nova"/>
            </a:endParaRPr>
          </a:p>
        </p:txBody>
      </p:sp>
      <p:pic>
        <p:nvPicPr>
          <p:cNvPr id="384" name="Google Shape;384;p44"/>
          <p:cNvPicPr preferRelativeResize="0"/>
          <p:nvPr/>
        </p:nvPicPr>
        <p:blipFill>
          <a:blip r:embed="rId5">
            <a:alphaModFix/>
          </a:blip>
          <a:stretch>
            <a:fillRect/>
          </a:stretch>
        </p:blipFill>
        <p:spPr>
          <a:xfrm>
            <a:off x="1123700" y="950276"/>
            <a:ext cx="815001" cy="805051"/>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8" name="Shape 388"/>
        <p:cNvGrpSpPr/>
        <p:nvPr/>
      </p:nvGrpSpPr>
      <p:grpSpPr>
        <a:xfrm>
          <a:off x="0" y="0"/>
          <a:ext cx="0" cy="0"/>
          <a:chOff x="0" y="0"/>
          <a:chExt cx="0" cy="0"/>
        </a:xfrm>
      </p:grpSpPr>
      <p:sp>
        <p:nvSpPr>
          <p:cNvPr id="389" name="Google Shape;389;p45"/>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Conclusions</a:t>
            </a:r>
            <a:r>
              <a:rPr lang="en"/>
              <a:t> </a:t>
            </a:r>
            <a:endParaRPr/>
          </a:p>
        </p:txBody>
      </p:sp>
      <p:sp>
        <p:nvSpPr>
          <p:cNvPr id="390" name="Google Shape;390;p45"/>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p>
            <a:pPr indent="-317500" lvl="0" marL="457200" rtl="0" algn="l">
              <a:spcBef>
                <a:spcPts val="600"/>
              </a:spcBef>
              <a:spcAft>
                <a:spcPts val="0"/>
              </a:spcAft>
              <a:buSzPts val="1400"/>
              <a:buChar char="●"/>
            </a:pPr>
            <a:r>
              <a:rPr b="1" lang="en" sz="1400"/>
              <a:t>TikTok</a:t>
            </a:r>
            <a:endParaRPr b="1" sz="1400"/>
          </a:p>
          <a:p>
            <a:pPr indent="-317500" lvl="1" marL="914400" rtl="0" algn="l">
              <a:spcBef>
                <a:spcPts val="0"/>
              </a:spcBef>
              <a:spcAft>
                <a:spcPts val="0"/>
              </a:spcAft>
              <a:buSzPts val="1400"/>
              <a:buChar char="○"/>
            </a:pPr>
            <a:r>
              <a:rPr lang="en" sz="1400"/>
              <a:t>Tiktok had </a:t>
            </a:r>
            <a:r>
              <a:rPr lang="en" sz="1400"/>
              <a:t>887 views within the ~60 days of data. With over 300 views on 11/11 and 11/12.</a:t>
            </a:r>
            <a:endParaRPr sz="1400"/>
          </a:p>
          <a:p>
            <a:pPr indent="-317500" lvl="0" marL="457200" rtl="0" algn="l">
              <a:spcBef>
                <a:spcPts val="0"/>
              </a:spcBef>
              <a:spcAft>
                <a:spcPts val="0"/>
              </a:spcAft>
              <a:buSzPts val="1400"/>
              <a:buChar char="●"/>
            </a:pPr>
            <a:r>
              <a:rPr b="1" lang="en" sz="1400"/>
              <a:t>YouTube</a:t>
            </a:r>
            <a:endParaRPr b="1" sz="1400"/>
          </a:p>
          <a:p>
            <a:pPr indent="-317500" lvl="1" marL="914400" rtl="0" algn="l">
              <a:spcBef>
                <a:spcPts val="0"/>
              </a:spcBef>
              <a:spcAft>
                <a:spcPts val="0"/>
              </a:spcAft>
              <a:buSzPts val="1400"/>
              <a:buChar char="○"/>
            </a:pPr>
            <a:r>
              <a:rPr lang="en" sz="1400"/>
              <a:t>Majority of Youtube’s traffic engagement comes from “Suggested Videos</a:t>
            </a:r>
            <a:endParaRPr sz="1400"/>
          </a:p>
          <a:p>
            <a:pPr indent="-317500" lvl="1" marL="914400" rtl="0" algn="l">
              <a:lnSpc>
                <a:spcPct val="100000"/>
              </a:lnSpc>
              <a:spcBef>
                <a:spcPts val="0"/>
              </a:spcBef>
              <a:spcAft>
                <a:spcPts val="0"/>
              </a:spcAft>
              <a:buSzPts val="1400"/>
              <a:buChar char="○"/>
            </a:pPr>
            <a:r>
              <a:rPr lang="en" sz="1400"/>
              <a:t>2/3 of Youtube Channel viewers are female. On average males watch the videos for a longer time</a:t>
            </a:r>
            <a:endParaRPr sz="1400"/>
          </a:p>
          <a:p>
            <a:pPr indent="-317500" lvl="1" marL="914400" rtl="0" algn="l">
              <a:lnSpc>
                <a:spcPct val="100000"/>
              </a:lnSpc>
              <a:spcBef>
                <a:spcPts val="0"/>
              </a:spcBef>
              <a:spcAft>
                <a:spcPts val="0"/>
              </a:spcAft>
              <a:buSzPts val="1400"/>
              <a:buChar char="○"/>
            </a:pPr>
            <a:r>
              <a:rPr lang="en" sz="1400"/>
              <a:t>Audience prefers shorter length videos</a:t>
            </a:r>
            <a:endParaRPr sz="1400"/>
          </a:p>
          <a:p>
            <a:pPr indent="-317500" lvl="1" marL="914400" rtl="0" algn="l">
              <a:lnSpc>
                <a:spcPct val="100000"/>
              </a:lnSpc>
              <a:spcBef>
                <a:spcPts val="0"/>
              </a:spcBef>
              <a:spcAft>
                <a:spcPts val="0"/>
              </a:spcAft>
              <a:buSzPts val="1400"/>
              <a:buChar char="○"/>
            </a:pPr>
            <a:r>
              <a:rPr lang="en" sz="1400"/>
              <a:t>More than half of the views (out of 24,299) are from the US</a:t>
            </a:r>
            <a:endParaRPr sz="1400"/>
          </a:p>
          <a:p>
            <a:pPr indent="-317500" lvl="1" marL="914400" rtl="0" algn="l">
              <a:lnSpc>
                <a:spcPct val="100000"/>
              </a:lnSpc>
              <a:spcBef>
                <a:spcPts val="0"/>
              </a:spcBef>
              <a:spcAft>
                <a:spcPts val="0"/>
              </a:spcAft>
              <a:buSzPts val="1400"/>
              <a:buChar char="○"/>
            </a:pPr>
            <a:r>
              <a:rPr lang="en" sz="1400"/>
              <a:t>Favorited operating system for viewing videos is Windows PC</a:t>
            </a:r>
            <a:endParaRPr sz="1400"/>
          </a:p>
          <a:p>
            <a:pPr indent="-317500" lvl="1" marL="914400" rtl="0" algn="l">
              <a:lnSpc>
                <a:spcPct val="100000"/>
              </a:lnSpc>
              <a:spcBef>
                <a:spcPts val="0"/>
              </a:spcBef>
              <a:spcAft>
                <a:spcPts val="0"/>
              </a:spcAft>
              <a:buSzPts val="1400"/>
              <a:buChar char="○"/>
            </a:pPr>
            <a:r>
              <a:rPr lang="en" sz="1400"/>
              <a:t>Fitness Trivia videos have highest view count and engagement </a:t>
            </a:r>
            <a:endParaRPr sz="1400"/>
          </a:p>
          <a:p>
            <a:pPr indent="-317500" lvl="0" marL="457200" rtl="0" algn="l">
              <a:lnSpc>
                <a:spcPct val="100000"/>
              </a:lnSpc>
              <a:spcBef>
                <a:spcPts val="0"/>
              </a:spcBef>
              <a:spcAft>
                <a:spcPts val="0"/>
              </a:spcAft>
              <a:buSzPts val="1400"/>
              <a:buChar char="●"/>
            </a:pPr>
            <a:r>
              <a:rPr b="1" lang="en" sz="1400"/>
              <a:t>Website</a:t>
            </a:r>
            <a:endParaRPr b="1" sz="1400"/>
          </a:p>
          <a:p>
            <a:pPr indent="-317500" lvl="1" marL="914400" rtl="0" algn="l">
              <a:lnSpc>
                <a:spcPct val="100000"/>
              </a:lnSpc>
              <a:spcBef>
                <a:spcPts val="0"/>
              </a:spcBef>
              <a:spcAft>
                <a:spcPts val="0"/>
              </a:spcAft>
              <a:buSzPts val="1400"/>
              <a:buChar char="○"/>
            </a:pPr>
            <a:r>
              <a:t/>
            </a:r>
            <a:endParaRPr b="1" sz="1400"/>
          </a:p>
          <a:p>
            <a:pPr indent="0" lvl="0" marL="0" rtl="0" algn="l">
              <a:lnSpc>
                <a:spcPct val="100000"/>
              </a:lnSpc>
              <a:spcBef>
                <a:spcPts val="0"/>
              </a:spcBef>
              <a:spcAft>
                <a:spcPts val="0"/>
              </a:spcAft>
              <a:buNone/>
            </a:pPr>
            <a:r>
              <a:t/>
            </a:r>
            <a:endParaRPr sz="1400"/>
          </a:p>
          <a:p>
            <a:pPr indent="0" lvl="0" marL="0" rtl="0" algn="l">
              <a:spcBef>
                <a:spcPts val="600"/>
              </a:spcBef>
              <a:spcAft>
                <a:spcPts val="0"/>
              </a:spcAft>
              <a:buNone/>
            </a:pPr>
            <a:r>
              <a:t/>
            </a:r>
            <a:endParaRPr sz="1400"/>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4" name="Shape 394"/>
        <p:cNvGrpSpPr/>
        <p:nvPr/>
      </p:nvGrpSpPr>
      <p:grpSpPr>
        <a:xfrm>
          <a:off x="0" y="0"/>
          <a:ext cx="0" cy="0"/>
          <a:chOff x="0" y="0"/>
          <a:chExt cx="0" cy="0"/>
        </a:xfrm>
      </p:grpSpPr>
      <p:sp>
        <p:nvSpPr>
          <p:cNvPr id="395" name="Google Shape;395;p46"/>
          <p:cNvSpPr txBox="1"/>
          <p:nvPr>
            <p:ph idx="1" type="body"/>
          </p:nvPr>
        </p:nvSpPr>
        <p:spPr>
          <a:xfrm>
            <a:off x="245250" y="857400"/>
            <a:ext cx="8229600" cy="3725700"/>
          </a:xfrm>
          <a:prstGeom prst="rect">
            <a:avLst/>
          </a:prstGeom>
        </p:spPr>
        <p:txBody>
          <a:bodyPr anchorCtr="0" anchor="t" bIns="91425" lIns="91425" spcFirstLastPara="1" rIns="91425" wrap="square" tIns="91425">
            <a:noAutofit/>
          </a:bodyPr>
          <a:lstStyle/>
          <a:p>
            <a:pPr indent="-311150" lvl="0" marL="457200" rtl="0" algn="l">
              <a:spcBef>
                <a:spcPts val="600"/>
              </a:spcBef>
              <a:spcAft>
                <a:spcPts val="0"/>
              </a:spcAft>
              <a:buSzPts val="1300"/>
              <a:buChar char="●"/>
            </a:pPr>
            <a:r>
              <a:rPr b="1" lang="en" sz="1300"/>
              <a:t>Increasing Youtube Algorithm metrics</a:t>
            </a:r>
            <a:endParaRPr sz="1300"/>
          </a:p>
          <a:p>
            <a:pPr indent="-311150" lvl="1" marL="914400" rtl="0" algn="l">
              <a:spcBef>
                <a:spcPts val="0"/>
              </a:spcBef>
              <a:spcAft>
                <a:spcPts val="0"/>
              </a:spcAft>
              <a:buSzPts val="1300"/>
              <a:buChar char="○"/>
            </a:pPr>
            <a:r>
              <a:rPr lang="en" sz="1300"/>
              <a:t>Asking viewers to like, comment, share, and subscribe so videos gain engagement and is more likely to be recommended</a:t>
            </a:r>
            <a:endParaRPr sz="1300"/>
          </a:p>
          <a:p>
            <a:pPr indent="-311150" lvl="1" marL="914400" rtl="0" algn="l">
              <a:spcBef>
                <a:spcPts val="0"/>
              </a:spcBef>
              <a:spcAft>
                <a:spcPts val="0"/>
              </a:spcAft>
              <a:buSzPts val="1300"/>
              <a:buChar char="○"/>
            </a:pPr>
            <a:r>
              <a:rPr lang="en" sz="1300"/>
              <a:t>Provide videos with subtitles or voice over in other languages</a:t>
            </a:r>
            <a:endParaRPr sz="1300"/>
          </a:p>
          <a:p>
            <a:pPr indent="-311150" lvl="1" marL="914400" rtl="0" algn="l">
              <a:spcBef>
                <a:spcPts val="0"/>
              </a:spcBef>
              <a:spcAft>
                <a:spcPts val="0"/>
              </a:spcAft>
              <a:buSzPts val="1300"/>
              <a:buChar char="○"/>
            </a:pPr>
            <a:r>
              <a:rPr lang="en" sz="1300"/>
              <a:t>Consider</a:t>
            </a:r>
            <a:r>
              <a:rPr lang="en" sz="1300"/>
              <a:t> content that caters to viewers who watch on smaller screens (smartphones, computers) as well as big screens (TVs)</a:t>
            </a:r>
            <a:endParaRPr sz="1300"/>
          </a:p>
          <a:p>
            <a:pPr indent="-311150" lvl="1" marL="914400" rtl="0" algn="l">
              <a:spcBef>
                <a:spcPts val="0"/>
              </a:spcBef>
              <a:spcAft>
                <a:spcPts val="0"/>
              </a:spcAft>
              <a:buSzPts val="1300"/>
              <a:buChar char="○"/>
            </a:pPr>
            <a:r>
              <a:rPr lang="en" sz="1300"/>
              <a:t>Consider </a:t>
            </a:r>
            <a:r>
              <a:rPr lang="en" sz="1300"/>
              <a:t>videos on</a:t>
            </a:r>
            <a:r>
              <a:rPr lang="en" sz="1300"/>
              <a:t> how the brain works by </a:t>
            </a:r>
            <a:r>
              <a:rPr lang="en" sz="1300"/>
              <a:t>explaining</a:t>
            </a:r>
            <a:r>
              <a:rPr lang="en" sz="1300"/>
              <a:t> in a short time (</a:t>
            </a:r>
            <a:r>
              <a:rPr lang="en" sz="1300"/>
              <a:t>less than 4 minutes</a:t>
            </a:r>
            <a:r>
              <a:rPr lang="en" sz="1300"/>
              <a:t>)</a:t>
            </a:r>
            <a:endParaRPr sz="1300"/>
          </a:p>
          <a:p>
            <a:pPr indent="-311150" lvl="1" marL="914400" rtl="0" algn="l">
              <a:spcBef>
                <a:spcPts val="0"/>
              </a:spcBef>
              <a:spcAft>
                <a:spcPts val="0"/>
              </a:spcAft>
              <a:buSzPts val="1300"/>
              <a:buChar char="○"/>
            </a:pPr>
            <a:r>
              <a:rPr lang="en" sz="1300"/>
              <a:t>Content that holds viewer attention and engages with viewers</a:t>
            </a:r>
            <a:endParaRPr sz="1300"/>
          </a:p>
          <a:p>
            <a:pPr indent="-311150" lvl="1" marL="914400" rtl="0" algn="l">
              <a:spcBef>
                <a:spcPts val="0"/>
              </a:spcBef>
              <a:spcAft>
                <a:spcPts val="0"/>
              </a:spcAft>
              <a:buSzPts val="1300"/>
              <a:buChar char="○"/>
            </a:pPr>
            <a:r>
              <a:rPr lang="en" sz="1300"/>
              <a:t>Improve playlist titles and thumbnails</a:t>
            </a:r>
            <a:endParaRPr sz="1300"/>
          </a:p>
          <a:p>
            <a:pPr indent="-311150" lvl="1" marL="914400" rtl="0" algn="l">
              <a:spcBef>
                <a:spcPts val="0"/>
              </a:spcBef>
              <a:spcAft>
                <a:spcPts val="0"/>
              </a:spcAft>
              <a:buSzPts val="1300"/>
              <a:buChar char="○"/>
            </a:pPr>
            <a:r>
              <a:rPr lang="en" sz="1300"/>
              <a:t>Organize playlist videos </a:t>
            </a:r>
            <a:endParaRPr sz="1300"/>
          </a:p>
          <a:p>
            <a:pPr indent="-311150" lvl="2" marL="1371600" rtl="0" algn="l">
              <a:spcBef>
                <a:spcPts val="0"/>
              </a:spcBef>
              <a:spcAft>
                <a:spcPts val="0"/>
              </a:spcAft>
              <a:buSzPts val="1300"/>
              <a:buChar char="■"/>
            </a:pPr>
            <a:r>
              <a:rPr lang="en" sz="1300"/>
              <a:t>Most interesting / chronological order on top</a:t>
            </a:r>
            <a:endParaRPr sz="1300"/>
          </a:p>
          <a:p>
            <a:pPr indent="-311150" lvl="2" marL="1371600" rtl="0" algn="l">
              <a:spcBef>
                <a:spcPts val="0"/>
              </a:spcBef>
              <a:spcAft>
                <a:spcPts val="0"/>
              </a:spcAft>
              <a:buSzPts val="1300"/>
              <a:buChar char="■"/>
            </a:pPr>
            <a:r>
              <a:rPr lang="en" sz="1300"/>
              <a:t>Same topic</a:t>
            </a:r>
            <a:endParaRPr sz="1300"/>
          </a:p>
          <a:p>
            <a:pPr indent="0" lvl="0" marL="914400" rtl="0" algn="l">
              <a:lnSpc>
                <a:spcPct val="100000"/>
              </a:lnSpc>
              <a:spcBef>
                <a:spcPts val="0"/>
              </a:spcBef>
              <a:spcAft>
                <a:spcPts val="0"/>
              </a:spcAft>
              <a:buNone/>
            </a:pPr>
            <a:r>
              <a:rPr lang="en" sz="1300"/>
              <a:t>make content that is suitable for younger generation (25-44) that is also helpful for seniors (intended target audience), i.e. Shorts, fun and intriguing/engaging videos</a:t>
            </a:r>
            <a:endParaRPr sz="1300"/>
          </a:p>
          <a:p>
            <a:pPr indent="0" lvl="0" marL="0" rtl="0" algn="l">
              <a:spcBef>
                <a:spcPts val="600"/>
              </a:spcBef>
              <a:spcAft>
                <a:spcPts val="0"/>
              </a:spcAft>
              <a:buNone/>
            </a:pPr>
            <a:r>
              <a:t/>
            </a:r>
            <a:endParaRPr sz="1300"/>
          </a:p>
        </p:txBody>
      </p:sp>
      <p:pic>
        <p:nvPicPr>
          <p:cNvPr id="396" name="Google Shape;396;p46"/>
          <p:cNvPicPr preferRelativeResize="0"/>
          <p:nvPr/>
        </p:nvPicPr>
        <p:blipFill>
          <a:blip r:embed="rId3">
            <a:alphaModFix/>
          </a:blip>
          <a:stretch>
            <a:fillRect/>
          </a:stretch>
        </p:blipFill>
        <p:spPr>
          <a:xfrm>
            <a:off x="2" y="3889277"/>
            <a:ext cx="1181525" cy="1181500"/>
          </a:xfrm>
          <a:prstGeom prst="rect">
            <a:avLst/>
          </a:prstGeom>
          <a:noFill/>
          <a:ln>
            <a:noFill/>
          </a:ln>
        </p:spPr>
      </p:pic>
      <p:pic>
        <p:nvPicPr>
          <p:cNvPr id="397" name="Google Shape;397;p46"/>
          <p:cNvPicPr preferRelativeResize="0"/>
          <p:nvPr/>
        </p:nvPicPr>
        <p:blipFill>
          <a:blip r:embed="rId4">
            <a:alphaModFix/>
          </a:blip>
          <a:stretch>
            <a:fillRect/>
          </a:stretch>
        </p:blipFill>
        <p:spPr>
          <a:xfrm>
            <a:off x="7490750" y="2189500"/>
            <a:ext cx="1590000" cy="1542324"/>
          </a:xfrm>
          <a:prstGeom prst="rect">
            <a:avLst/>
          </a:prstGeom>
          <a:noFill/>
          <a:ln>
            <a:noFill/>
          </a:ln>
        </p:spPr>
      </p:pic>
      <p:sp>
        <p:nvSpPr>
          <p:cNvPr id="398" name="Google Shape;398;p46"/>
          <p:cNvSpPr txBox="1"/>
          <p:nvPr>
            <p:ph type="title"/>
          </p:nvPr>
        </p:nvSpPr>
        <p:spPr>
          <a:xfrm>
            <a:off x="245250" y="3"/>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Youtube Recommendations</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p47"/>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TikTok Recommendations</a:t>
            </a:r>
            <a:endParaRPr/>
          </a:p>
        </p:txBody>
      </p:sp>
      <p:sp>
        <p:nvSpPr>
          <p:cNvPr id="404" name="Google Shape;404;p47"/>
          <p:cNvSpPr txBox="1"/>
          <p:nvPr>
            <p:ph idx="1" type="body"/>
          </p:nvPr>
        </p:nvSpPr>
        <p:spPr>
          <a:xfrm>
            <a:off x="775650" y="1210675"/>
            <a:ext cx="7592700" cy="3725700"/>
          </a:xfrm>
          <a:prstGeom prst="rect">
            <a:avLst/>
          </a:prstGeom>
        </p:spPr>
        <p:txBody>
          <a:bodyPr anchorCtr="0" anchor="t" bIns="91425" lIns="91425" spcFirstLastPara="1" rIns="91425" wrap="square" tIns="91425">
            <a:noAutofit/>
          </a:bodyPr>
          <a:lstStyle/>
          <a:p>
            <a:pPr indent="-304800" lvl="0" marL="457200" rtl="0" algn="l">
              <a:spcBef>
                <a:spcPts val="600"/>
              </a:spcBef>
              <a:spcAft>
                <a:spcPts val="0"/>
              </a:spcAft>
              <a:buSzPts val="1200"/>
              <a:buChar char="●"/>
            </a:pPr>
            <a:r>
              <a:rPr lang="en" sz="1200"/>
              <a:t>Post more videos</a:t>
            </a:r>
            <a:endParaRPr sz="1200"/>
          </a:p>
          <a:p>
            <a:pPr indent="-304800" lvl="1" marL="914400" rtl="0" algn="l">
              <a:spcBef>
                <a:spcPts val="0"/>
              </a:spcBef>
              <a:spcAft>
                <a:spcPts val="0"/>
              </a:spcAft>
              <a:buSzPts val="1200"/>
              <a:buChar char="○"/>
            </a:pPr>
            <a:r>
              <a:rPr lang="en" sz="1200"/>
              <a:t>Aim for 5x/ week</a:t>
            </a:r>
            <a:endParaRPr sz="1200"/>
          </a:p>
          <a:p>
            <a:pPr indent="-304800" lvl="2" marL="1371600" rtl="0" algn="l">
              <a:spcBef>
                <a:spcPts val="0"/>
              </a:spcBef>
              <a:spcAft>
                <a:spcPts val="0"/>
              </a:spcAft>
              <a:buSzPts val="1200"/>
              <a:buChar char="■"/>
            </a:pPr>
            <a:r>
              <a:rPr lang="en" sz="1200"/>
              <a:t>Can plan out certain amount of content to post automatically when desired (ex. Plan month’s content and upload it at beginning of month to post once a day Monday-Friday)</a:t>
            </a:r>
            <a:endParaRPr sz="1200"/>
          </a:p>
          <a:p>
            <a:pPr indent="-304800" lvl="0" marL="457200" rtl="0" algn="l">
              <a:spcBef>
                <a:spcPts val="0"/>
              </a:spcBef>
              <a:spcAft>
                <a:spcPts val="0"/>
              </a:spcAft>
              <a:buSzPts val="1200"/>
              <a:buChar char="●"/>
            </a:pPr>
            <a:r>
              <a:rPr lang="en" sz="1200"/>
              <a:t>Invest in paid partnerships with TikTok influencers </a:t>
            </a:r>
            <a:endParaRPr sz="1200"/>
          </a:p>
          <a:p>
            <a:pPr indent="-304800" lvl="1" marL="914400" rtl="0" algn="l">
              <a:spcBef>
                <a:spcPts val="0"/>
              </a:spcBef>
              <a:spcAft>
                <a:spcPts val="0"/>
              </a:spcAft>
              <a:buSzPts val="1200"/>
              <a:buChar char="○"/>
            </a:pPr>
            <a:r>
              <a:rPr lang="en" sz="1200"/>
              <a:t>Find good ambassadors </a:t>
            </a:r>
            <a:endParaRPr sz="1200"/>
          </a:p>
          <a:p>
            <a:pPr indent="-304800" lvl="0" marL="457200" rtl="0" algn="l">
              <a:spcBef>
                <a:spcPts val="0"/>
              </a:spcBef>
              <a:spcAft>
                <a:spcPts val="0"/>
              </a:spcAft>
              <a:buSzPts val="1200"/>
              <a:buChar char="●"/>
            </a:pPr>
            <a:r>
              <a:rPr lang="en" sz="1200"/>
              <a:t>Use popular hashtags (ex: #FYP)</a:t>
            </a:r>
            <a:endParaRPr sz="1200"/>
          </a:p>
          <a:p>
            <a:pPr indent="-304800" lvl="0" marL="457200" rtl="0" algn="l">
              <a:spcBef>
                <a:spcPts val="0"/>
              </a:spcBef>
              <a:spcAft>
                <a:spcPts val="0"/>
              </a:spcAft>
              <a:buSzPts val="1200"/>
              <a:buChar char="●"/>
            </a:pPr>
            <a:r>
              <a:rPr lang="en" sz="1200"/>
              <a:t>Utilize the Q&amp;A feature</a:t>
            </a:r>
            <a:endParaRPr sz="1200"/>
          </a:p>
          <a:p>
            <a:pPr indent="-304800" lvl="0" marL="457200" rtl="0" algn="l">
              <a:spcBef>
                <a:spcPts val="0"/>
              </a:spcBef>
              <a:spcAft>
                <a:spcPts val="0"/>
              </a:spcAft>
              <a:buSzPts val="1200"/>
              <a:buChar char="●"/>
            </a:pPr>
            <a:r>
              <a:rPr lang="en" sz="1200"/>
              <a:t>Curate your page’s aesthetic</a:t>
            </a:r>
            <a:endParaRPr sz="1200"/>
          </a:p>
          <a:p>
            <a:pPr indent="-304800" lvl="1" marL="914400" rtl="0" algn="l">
              <a:spcBef>
                <a:spcPts val="0"/>
              </a:spcBef>
              <a:spcAft>
                <a:spcPts val="0"/>
              </a:spcAft>
              <a:buSzPts val="1200"/>
              <a:buChar char="○"/>
            </a:pPr>
            <a:r>
              <a:rPr lang="en" sz="1200"/>
              <a:t>Make the thumbnail photos </a:t>
            </a:r>
            <a:r>
              <a:rPr lang="en" sz="1200"/>
              <a:t>nice and engaging</a:t>
            </a:r>
            <a:r>
              <a:rPr lang="en" sz="1200"/>
              <a:t> so it makes people want to click your videos</a:t>
            </a:r>
            <a:endParaRPr sz="1200"/>
          </a:p>
          <a:p>
            <a:pPr indent="-304800" lvl="0" marL="457200" rtl="0" algn="l">
              <a:spcBef>
                <a:spcPts val="0"/>
              </a:spcBef>
              <a:spcAft>
                <a:spcPts val="0"/>
              </a:spcAft>
              <a:buSzPts val="1200"/>
              <a:buChar char="●"/>
            </a:pPr>
            <a:r>
              <a:rPr lang="en" sz="1200"/>
              <a:t>Include Call-to-Action’s in your posts</a:t>
            </a:r>
            <a:endParaRPr sz="1200"/>
          </a:p>
          <a:p>
            <a:pPr indent="-304800" lvl="0" marL="457200" rtl="0" algn="l">
              <a:spcBef>
                <a:spcPts val="0"/>
              </a:spcBef>
              <a:spcAft>
                <a:spcPts val="0"/>
              </a:spcAft>
              <a:buSzPts val="1200"/>
              <a:buChar char="●"/>
            </a:pPr>
            <a:r>
              <a:rPr lang="en" sz="1200"/>
              <a:t>Make videos giving a rundown of your program and pin them to your profile if they do well</a:t>
            </a:r>
            <a:endParaRPr sz="1200"/>
          </a:p>
          <a:p>
            <a:pPr indent="-304800" lvl="0" marL="457200" rtl="0" algn="l">
              <a:spcBef>
                <a:spcPts val="0"/>
              </a:spcBef>
              <a:spcAft>
                <a:spcPts val="0"/>
              </a:spcAft>
              <a:buSzPts val="1200"/>
              <a:buChar char="●"/>
            </a:pPr>
            <a:r>
              <a:rPr lang="en" sz="1200"/>
              <a:t>Participate in TikTok Live at a scheduled time and promote it elsewhere</a:t>
            </a:r>
            <a:endParaRPr sz="1200"/>
          </a:p>
          <a:p>
            <a:pPr indent="-304800" lvl="1" marL="914400" rtl="0" algn="l">
              <a:spcBef>
                <a:spcPts val="0"/>
              </a:spcBef>
              <a:spcAft>
                <a:spcPts val="0"/>
              </a:spcAft>
              <a:buSzPts val="1200"/>
              <a:buChar char="○"/>
            </a:pPr>
            <a:r>
              <a:rPr lang="en" sz="1200"/>
              <a:t>Survey these people once you gain more of a following to see what content they enjoy</a:t>
            </a:r>
            <a:endParaRPr sz="1200"/>
          </a:p>
        </p:txBody>
      </p:sp>
      <p:pic>
        <p:nvPicPr>
          <p:cNvPr id="405" name="Google Shape;405;p47"/>
          <p:cNvPicPr preferRelativeResize="0"/>
          <p:nvPr/>
        </p:nvPicPr>
        <p:blipFill>
          <a:blip r:embed="rId4">
            <a:alphaModFix/>
          </a:blip>
          <a:stretch>
            <a:fillRect/>
          </a:stretch>
        </p:blipFill>
        <p:spPr>
          <a:xfrm>
            <a:off x="7718775" y="277077"/>
            <a:ext cx="857400" cy="8574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p48"/>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Website Recommendations</a:t>
            </a:r>
            <a:endParaRPr/>
          </a:p>
        </p:txBody>
      </p:sp>
      <p:sp>
        <p:nvSpPr>
          <p:cNvPr id="411" name="Google Shape;411;p48"/>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p>
            <a:pPr indent="-317500" lvl="0" marL="457200" rtl="0" algn="l">
              <a:spcBef>
                <a:spcPts val="600"/>
              </a:spcBef>
              <a:spcAft>
                <a:spcPts val="0"/>
              </a:spcAft>
              <a:buSzPts val="1400"/>
              <a:buChar char="●"/>
            </a:pPr>
            <a:r>
              <a:rPr lang="en" sz="1400"/>
              <a:t>We </a:t>
            </a:r>
            <a:endParaRPr sz="1400"/>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5" name="Shape 415"/>
        <p:cNvGrpSpPr/>
        <p:nvPr/>
      </p:nvGrpSpPr>
      <p:grpSpPr>
        <a:xfrm>
          <a:off x="0" y="0"/>
          <a:ext cx="0" cy="0"/>
          <a:chOff x="0" y="0"/>
          <a:chExt cx="0" cy="0"/>
        </a:xfrm>
      </p:grpSpPr>
      <p:sp>
        <p:nvSpPr>
          <p:cNvPr id="416" name="Google Shape;416;p49"/>
          <p:cNvSpPr txBox="1"/>
          <p:nvPr/>
        </p:nvSpPr>
        <p:spPr>
          <a:xfrm>
            <a:off x="284225" y="210900"/>
            <a:ext cx="6060900" cy="277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Proxima Nova"/>
                <a:ea typeface="Proxima Nova"/>
                <a:cs typeface="Proxima Nova"/>
                <a:sym typeface="Proxima Nova"/>
              </a:rPr>
              <a:t>Sources:</a:t>
            </a:r>
            <a:endParaRPr>
              <a:latin typeface="Proxima Nova"/>
              <a:ea typeface="Proxima Nova"/>
              <a:cs typeface="Proxima Nova"/>
              <a:sym typeface="Proxima Nova"/>
            </a:endParaRPr>
          </a:p>
          <a:p>
            <a:pPr indent="0" lvl="0" marL="0" rtl="0" algn="l">
              <a:spcBef>
                <a:spcPts val="0"/>
              </a:spcBef>
              <a:spcAft>
                <a:spcPts val="0"/>
              </a:spcAft>
              <a:buNone/>
            </a:pPr>
            <a:r>
              <a:t/>
            </a:r>
            <a:endParaRPr>
              <a:latin typeface="Proxima Nova"/>
              <a:ea typeface="Proxima Nova"/>
              <a:cs typeface="Proxima Nova"/>
              <a:sym typeface="Proxima Nova"/>
            </a:endParaRPr>
          </a:p>
          <a:p>
            <a:pPr indent="0" lvl="0" marL="0" rtl="0" algn="l">
              <a:spcBef>
                <a:spcPts val="0"/>
              </a:spcBef>
              <a:spcAft>
                <a:spcPts val="0"/>
              </a:spcAft>
              <a:buNone/>
            </a:pPr>
            <a:r>
              <a:rPr lang="en">
                <a:solidFill>
                  <a:schemeClr val="dk1"/>
                </a:solidFill>
                <a:latin typeface="Proxima Nova"/>
                <a:ea typeface="Proxima Nova"/>
                <a:cs typeface="Proxima Nova"/>
                <a:sym typeface="Proxima Nova"/>
              </a:rPr>
              <a:t>Youtube:</a:t>
            </a:r>
            <a:endParaRPr>
              <a:solidFill>
                <a:schemeClr val="dk1"/>
              </a:solidFill>
              <a:latin typeface="Proxima Nova"/>
              <a:ea typeface="Proxima Nova"/>
              <a:cs typeface="Proxima Nova"/>
              <a:sym typeface="Proxima Nova"/>
            </a:endParaRPr>
          </a:p>
          <a:p>
            <a:pPr indent="-317500" lvl="0" marL="457200" rtl="0" algn="l">
              <a:spcBef>
                <a:spcPts val="0"/>
              </a:spcBef>
              <a:spcAft>
                <a:spcPts val="0"/>
              </a:spcAft>
              <a:buSzPts val="1400"/>
              <a:buFont typeface="Proxima Nova"/>
              <a:buChar char="➢"/>
            </a:pPr>
            <a:r>
              <a:rPr lang="en" u="sng">
                <a:solidFill>
                  <a:srgbClr val="1155CC"/>
                </a:solidFill>
                <a:latin typeface="Proxima Nova"/>
                <a:ea typeface="Proxima Nova"/>
                <a:cs typeface="Proxima Nova"/>
                <a:sym typeface="Proxima Nova"/>
                <a:hlinkClick r:id="rId3">
                  <a:extLst>
                    <a:ext uri="{A12FA001-AC4F-418D-AE19-62706E023703}">
                      <ahyp:hlinkClr val="tx"/>
                    </a:ext>
                  </a:extLst>
                </a:hlinkClick>
              </a:rPr>
              <a:t>https://biteable.com/blog/youtube-analytics/</a:t>
            </a:r>
            <a:endParaRPr>
              <a:solidFill>
                <a:schemeClr val="dk1"/>
              </a:solidFill>
              <a:latin typeface="Proxima Nova"/>
              <a:ea typeface="Proxima Nova"/>
              <a:cs typeface="Proxima Nova"/>
              <a:sym typeface="Proxima Nova"/>
            </a:endParaRPr>
          </a:p>
          <a:p>
            <a:pPr indent="-317500" lvl="0" marL="457200" rtl="0" algn="l">
              <a:spcBef>
                <a:spcPts val="0"/>
              </a:spcBef>
              <a:spcAft>
                <a:spcPts val="0"/>
              </a:spcAft>
              <a:buSzPts val="1400"/>
              <a:buFont typeface="Proxima Nova"/>
              <a:buChar char="➢"/>
            </a:pPr>
            <a:r>
              <a:rPr lang="en" u="sng">
                <a:solidFill>
                  <a:srgbClr val="1155CC"/>
                </a:solidFill>
                <a:latin typeface="Proxima Nova"/>
                <a:ea typeface="Proxima Nova"/>
                <a:cs typeface="Proxima Nova"/>
                <a:sym typeface="Proxima Nova"/>
                <a:hlinkClick r:id="rId4">
                  <a:extLst>
                    <a:ext uri="{A12FA001-AC4F-418D-AE19-62706E023703}">
                      <ahyp:hlinkClr val="tx"/>
                    </a:ext>
                  </a:extLst>
                </a:hlinkClick>
              </a:rPr>
              <a:t>https://blog.hootsuite.com/how-the-youtube-algorithm-works/</a:t>
            </a:r>
            <a:endParaRPr>
              <a:solidFill>
                <a:schemeClr val="dk1"/>
              </a:solidFill>
              <a:latin typeface="Proxima Nova"/>
              <a:ea typeface="Proxima Nova"/>
              <a:cs typeface="Proxima Nova"/>
              <a:sym typeface="Proxima Nova"/>
            </a:endParaRPr>
          </a:p>
          <a:p>
            <a:pPr indent="-317500" lvl="0" marL="457200" rtl="0" algn="l">
              <a:spcBef>
                <a:spcPts val="0"/>
              </a:spcBef>
              <a:spcAft>
                <a:spcPts val="0"/>
              </a:spcAft>
              <a:buClr>
                <a:schemeClr val="dk1"/>
              </a:buClr>
              <a:buSzPts val="1400"/>
              <a:buFont typeface="Proxima Nova"/>
              <a:buChar char="➢"/>
            </a:pPr>
            <a:r>
              <a:rPr lang="en" u="sng">
                <a:solidFill>
                  <a:schemeClr val="hlink"/>
                </a:solidFill>
                <a:latin typeface="Proxima Nova"/>
                <a:ea typeface="Proxima Nova"/>
                <a:cs typeface="Proxima Nova"/>
                <a:sym typeface="Proxima Nova"/>
                <a:hlinkClick r:id="rId5"/>
              </a:rPr>
              <a:t>https://blog.hubspot.com/marketing/youtube-analytics</a:t>
            </a:r>
            <a:endParaRPr>
              <a:solidFill>
                <a:schemeClr val="dk1"/>
              </a:solidFill>
              <a:latin typeface="Proxima Nova"/>
              <a:ea typeface="Proxima Nova"/>
              <a:cs typeface="Proxima Nova"/>
              <a:sym typeface="Proxima Nova"/>
            </a:endParaRPr>
          </a:p>
          <a:p>
            <a:pPr indent="-317500" lvl="0" marL="457200" rtl="0" algn="l">
              <a:spcBef>
                <a:spcPts val="0"/>
              </a:spcBef>
              <a:spcAft>
                <a:spcPts val="0"/>
              </a:spcAft>
              <a:buClr>
                <a:schemeClr val="dk1"/>
              </a:buClr>
              <a:buSzPts val="1400"/>
              <a:buFont typeface="Proxima Nova"/>
              <a:buChar char="➢"/>
            </a:pPr>
            <a:r>
              <a:rPr lang="en" u="sng">
                <a:solidFill>
                  <a:schemeClr val="hlink"/>
                </a:solidFill>
                <a:latin typeface="Proxima Nova"/>
                <a:ea typeface="Proxima Nova"/>
                <a:cs typeface="Proxima Nova"/>
                <a:sym typeface="Proxima Nova"/>
                <a:hlinkClick r:id="rId6"/>
              </a:rPr>
              <a:t>https://support.google.com/youtube/answer/7628154?hl=en#zippy=%2Chow-do-i-know-if-my-impressions-click-through-rate-is-high-or-low</a:t>
            </a:r>
            <a:endParaRPr>
              <a:solidFill>
                <a:schemeClr val="dk1"/>
              </a:solidFill>
              <a:latin typeface="Proxima Nova"/>
              <a:ea typeface="Proxima Nova"/>
              <a:cs typeface="Proxima Nova"/>
              <a:sym typeface="Proxima Nova"/>
            </a:endParaRPr>
          </a:p>
          <a:p>
            <a:pPr indent="0" lvl="0" marL="457200" rtl="0" algn="l">
              <a:spcBef>
                <a:spcPts val="0"/>
              </a:spcBef>
              <a:spcAft>
                <a:spcPts val="0"/>
              </a:spcAft>
              <a:buNone/>
            </a:pPr>
            <a:r>
              <a:t/>
            </a:r>
            <a:endParaRPr>
              <a:solidFill>
                <a:schemeClr val="dk1"/>
              </a:solidFill>
              <a:latin typeface="Proxima Nova"/>
              <a:ea typeface="Proxima Nova"/>
              <a:cs typeface="Proxima Nova"/>
              <a:sym typeface="Proxima Nova"/>
            </a:endParaRPr>
          </a:p>
          <a:p>
            <a:pPr indent="0" lvl="0" marL="0" rtl="0" algn="l">
              <a:spcBef>
                <a:spcPts val="0"/>
              </a:spcBef>
              <a:spcAft>
                <a:spcPts val="0"/>
              </a:spcAft>
              <a:buNone/>
            </a:pPr>
            <a:r>
              <a:rPr lang="en">
                <a:solidFill>
                  <a:schemeClr val="dk1"/>
                </a:solidFill>
                <a:latin typeface="Proxima Nova"/>
                <a:ea typeface="Proxima Nova"/>
                <a:cs typeface="Proxima Nova"/>
                <a:sym typeface="Proxima Nova"/>
              </a:rPr>
              <a:t>Alzheimer's / Dementia:</a:t>
            </a:r>
            <a:endParaRPr>
              <a:solidFill>
                <a:schemeClr val="dk1"/>
              </a:solidFill>
              <a:latin typeface="Proxima Nova"/>
              <a:ea typeface="Proxima Nova"/>
              <a:cs typeface="Proxima Nova"/>
              <a:sym typeface="Proxima Nova"/>
            </a:endParaRPr>
          </a:p>
          <a:p>
            <a:pPr indent="-317500" lvl="0" marL="457200" rtl="0" algn="l">
              <a:spcBef>
                <a:spcPts val="0"/>
              </a:spcBef>
              <a:spcAft>
                <a:spcPts val="0"/>
              </a:spcAft>
              <a:buSzPts val="1400"/>
              <a:buFont typeface="Proxima Nova"/>
              <a:buChar char="➢"/>
            </a:pPr>
            <a:r>
              <a:rPr lang="en" u="sng">
                <a:solidFill>
                  <a:srgbClr val="1155CC"/>
                </a:solidFill>
                <a:latin typeface="Proxima Nova"/>
                <a:ea typeface="Proxima Nova"/>
                <a:cs typeface="Proxima Nova"/>
                <a:sym typeface="Proxima Nova"/>
                <a:hlinkClick r:id="rId7">
                  <a:extLst>
                    <a:ext uri="{A12FA001-AC4F-418D-AE19-62706E023703}">
                      <ahyp:hlinkClr val="tx"/>
                    </a:ext>
                  </a:extLst>
                </a:hlinkClick>
              </a:rPr>
              <a:t>https://www.health.harvard.edu/blog/why-are-women-more-likely-to-develop-alzheimers-disease-202201202672</a:t>
            </a:r>
            <a:endParaRPr>
              <a:latin typeface="Proxima Nova"/>
              <a:ea typeface="Proxima Nova"/>
              <a:cs typeface="Proxima Nova"/>
              <a:sym typeface="Proxima Nova"/>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chemeClr val="lt1"/>
        </a:solidFill>
      </p:bgPr>
    </p:bg>
    <p:spTree>
      <p:nvGrpSpPr>
        <p:cNvPr id="420" name="Shape 420"/>
        <p:cNvGrpSpPr/>
        <p:nvPr/>
      </p:nvGrpSpPr>
      <p:grpSpPr>
        <a:xfrm>
          <a:off x="0" y="0"/>
          <a:ext cx="0" cy="0"/>
          <a:chOff x="0" y="0"/>
          <a:chExt cx="0" cy="0"/>
        </a:xfrm>
      </p:grpSpPr>
      <p:sp>
        <p:nvSpPr>
          <p:cNvPr id="421" name="Google Shape;421;p50"/>
          <p:cNvSpPr txBox="1"/>
          <p:nvPr>
            <p:ph type="title"/>
          </p:nvPr>
        </p:nvSpPr>
        <p:spPr>
          <a:xfrm>
            <a:off x="457200" y="397003"/>
            <a:ext cx="8229600" cy="85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Increasing YouTube Engagement</a:t>
            </a:r>
            <a:endParaRPr/>
          </a:p>
          <a:p>
            <a:pPr indent="0" lvl="0" marL="0" rtl="0" algn="l">
              <a:spcBef>
                <a:spcPts val="0"/>
              </a:spcBef>
              <a:spcAft>
                <a:spcPts val="0"/>
              </a:spcAft>
              <a:buNone/>
            </a:pPr>
            <a:r>
              <a:rPr lang="en"/>
              <a:t> </a:t>
            </a:r>
            <a:endParaRPr/>
          </a:p>
        </p:txBody>
      </p:sp>
      <p:sp>
        <p:nvSpPr>
          <p:cNvPr id="422" name="Google Shape;422;p50"/>
          <p:cNvSpPr txBox="1"/>
          <p:nvPr>
            <p:ph idx="1" type="body"/>
          </p:nvPr>
        </p:nvSpPr>
        <p:spPr>
          <a:xfrm>
            <a:off x="457200" y="1037550"/>
            <a:ext cx="8229600" cy="30684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600"/>
              </a:spcBef>
              <a:spcAft>
                <a:spcPts val="0"/>
              </a:spcAft>
              <a:buSzPts val="1800"/>
              <a:buChar char="●"/>
            </a:pPr>
            <a:r>
              <a:rPr lang="en" sz="1800"/>
              <a:t>Have a consistent video </a:t>
            </a:r>
            <a:r>
              <a:rPr lang="en" sz="1800"/>
              <a:t>schedule</a:t>
            </a:r>
            <a:r>
              <a:rPr lang="en" sz="1800"/>
              <a:t> </a:t>
            </a:r>
            <a:endParaRPr sz="1800"/>
          </a:p>
          <a:p>
            <a:pPr indent="-342900" lvl="0" marL="457200" rtl="0" algn="l">
              <a:lnSpc>
                <a:spcPct val="150000"/>
              </a:lnSpc>
              <a:spcBef>
                <a:spcPts val="0"/>
              </a:spcBef>
              <a:spcAft>
                <a:spcPts val="0"/>
              </a:spcAft>
              <a:buSzPts val="1800"/>
              <a:buChar char="●"/>
            </a:pPr>
            <a:r>
              <a:rPr lang="en" sz="1800"/>
              <a:t>Upload more shorts</a:t>
            </a:r>
            <a:endParaRPr sz="1800"/>
          </a:p>
          <a:p>
            <a:pPr indent="-342900" lvl="0" marL="457200" rtl="0" algn="l">
              <a:lnSpc>
                <a:spcPct val="150000"/>
              </a:lnSpc>
              <a:spcBef>
                <a:spcPts val="0"/>
              </a:spcBef>
              <a:spcAft>
                <a:spcPts val="0"/>
              </a:spcAft>
              <a:buSzPts val="1800"/>
              <a:buChar char="●"/>
            </a:pPr>
            <a:r>
              <a:rPr lang="en" sz="1800"/>
              <a:t>Ask viewers to like, comment, and subscribe in the beginning and/or end of the videos</a:t>
            </a:r>
            <a:endParaRPr sz="1800"/>
          </a:p>
          <a:p>
            <a:pPr indent="-342900" lvl="0" marL="457200" rtl="0" algn="l">
              <a:lnSpc>
                <a:spcPct val="150000"/>
              </a:lnSpc>
              <a:spcBef>
                <a:spcPts val="0"/>
              </a:spcBef>
              <a:spcAft>
                <a:spcPts val="0"/>
              </a:spcAft>
              <a:buSzPts val="1800"/>
              <a:buChar char="●"/>
            </a:pPr>
            <a:r>
              <a:rPr lang="en" sz="1800"/>
              <a:t>Get videos in the ‘suggested’ </a:t>
            </a:r>
            <a:r>
              <a:rPr lang="en" sz="1800"/>
              <a:t>algorithm</a:t>
            </a:r>
            <a:r>
              <a:rPr lang="en" sz="1800"/>
              <a:t> by:</a:t>
            </a:r>
            <a:endParaRPr sz="1800"/>
          </a:p>
          <a:p>
            <a:pPr indent="-342900" lvl="1" marL="914400" rtl="0" algn="l">
              <a:lnSpc>
                <a:spcPct val="150000"/>
              </a:lnSpc>
              <a:spcBef>
                <a:spcPts val="0"/>
              </a:spcBef>
              <a:spcAft>
                <a:spcPts val="0"/>
              </a:spcAft>
              <a:buSzPts val="1800"/>
              <a:buChar char="○"/>
            </a:pPr>
            <a:r>
              <a:rPr lang="en" sz="1800"/>
              <a:t>Capturing better, more luring thumbnails and titles</a:t>
            </a:r>
            <a:endParaRPr sz="1800"/>
          </a:p>
          <a:p>
            <a:pPr indent="-342900" lvl="1" marL="914400" rtl="0" algn="l">
              <a:lnSpc>
                <a:spcPct val="150000"/>
              </a:lnSpc>
              <a:spcBef>
                <a:spcPts val="0"/>
              </a:spcBef>
              <a:spcAft>
                <a:spcPts val="0"/>
              </a:spcAft>
              <a:buSzPts val="1800"/>
              <a:buChar char="○"/>
            </a:pPr>
            <a:r>
              <a:rPr lang="en" sz="1800"/>
              <a:t>Adding relevant hashtags in video descriptions</a:t>
            </a:r>
            <a:endParaRPr sz="1800"/>
          </a:p>
          <a:p>
            <a:pPr indent="0" lvl="0" marL="0" rtl="0" algn="l">
              <a:spcBef>
                <a:spcPts val="600"/>
              </a:spcBef>
              <a:spcAft>
                <a:spcPts val="0"/>
              </a:spcAft>
              <a:buNone/>
            </a:pPr>
            <a:r>
              <a:t/>
            </a:r>
            <a:endParaRPr sz="1800"/>
          </a:p>
        </p:txBody>
      </p:sp>
      <p:pic>
        <p:nvPicPr>
          <p:cNvPr id="423" name="Google Shape;423;p50"/>
          <p:cNvPicPr preferRelativeResize="0"/>
          <p:nvPr/>
        </p:nvPicPr>
        <p:blipFill>
          <a:blip r:embed="rId4">
            <a:alphaModFix/>
          </a:blip>
          <a:stretch>
            <a:fillRect/>
          </a:stretch>
        </p:blipFill>
        <p:spPr>
          <a:xfrm>
            <a:off x="2" y="3889277"/>
            <a:ext cx="1181525" cy="1181500"/>
          </a:xfrm>
          <a:prstGeom prst="rect">
            <a:avLst/>
          </a:prstGeom>
          <a:noFill/>
          <a:ln>
            <a:noFill/>
          </a:ln>
        </p:spPr>
      </p:pic>
      <p:pic>
        <p:nvPicPr>
          <p:cNvPr id="424" name="Google Shape;424;p50"/>
          <p:cNvPicPr preferRelativeResize="0"/>
          <p:nvPr/>
        </p:nvPicPr>
        <p:blipFill>
          <a:blip r:embed="rId5">
            <a:alphaModFix/>
          </a:blip>
          <a:stretch>
            <a:fillRect/>
          </a:stretch>
        </p:blipFill>
        <p:spPr>
          <a:xfrm>
            <a:off x="6954700" y="2704725"/>
            <a:ext cx="1952550" cy="1893998"/>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6" name="Shape 116"/>
        <p:cNvGrpSpPr/>
        <p:nvPr/>
      </p:nvGrpSpPr>
      <p:grpSpPr>
        <a:xfrm>
          <a:off x="0" y="0"/>
          <a:ext cx="0" cy="0"/>
          <a:chOff x="0" y="0"/>
          <a:chExt cx="0" cy="0"/>
        </a:xfrm>
      </p:grpSpPr>
      <p:sp>
        <p:nvSpPr>
          <p:cNvPr id="117" name="Google Shape;117;p18"/>
          <p:cNvSpPr txBox="1"/>
          <p:nvPr>
            <p:ph type="title"/>
          </p:nvPr>
        </p:nvSpPr>
        <p:spPr>
          <a:xfrm>
            <a:off x="262200" y="290425"/>
            <a:ext cx="3499800" cy="524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00284C"/>
                </a:solidFill>
              </a:rPr>
              <a:t>TikTok Analysis</a:t>
            </a:r>
            <a:endParaRPr>
              <a:solidFill>
                <a:srgbClr val="00284C"/>
              </a:solidFill>
            </a:endParaRPr>
          </a:p>
        </p:txBody>
      </p:sp>
      <p:sp>
        <p:nvSpPr>
          <p:cNvPr id="118" name="Google Shape;118;p18"/>
          <p:cNvSpPr txBox="1"/>
          <p:nvPr>
            <p:ph idx="1" type="body"/>
          </p:nvPr>
        </p:nvSpPr>
        <p:spPr>
          <a:xfrm>
            <a:off x="173550" y="1165200"/>
            <a:ext cx="3677100" cy="37065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sz="1700" u="sng"/>
              <a:t>Observations</a:t>
            </a:r>
            <a:r>
              <a:rPr b="1" lang="en" sz="1700" u="sng"/>
              <a:t>:</a:t>
            </a:r>
            <a:endParaRPr sz="1900"/>
          </a:p>
          <a:p>
            <a:pPr indent="-330200" lvl="0" marL="457200" rtl="0" algn="l">
              <a:spcBef>
                <a:spcPts val="600"/>
              </a:spcBef>
              <a:spcAft>
                <a:spcPts val="0"/>
              </a:spcAft>
              <a:buSzPts val="1600"/>
              <a:buChar char="●"/>
            </a:pPr>
            <a:r>
              <a:rPr lang="en" sz="1600"/>
              <a:t>With </a:t>
            </a:r>
            <a:r>
              <a:rPr lang="en" sz="1600"/>
              <a:t>over 300 views on 11/11 and 11/12</a:t>
            </a:r>
            <a:endParaRPr sz="1600"/>
          </a:p>
          <a:p>
            <a:pPr indent="-330200" lvl="0" marL="457200" rtl="0" algn="l">
              <a:spcBef>
                <a:spcPts val="0"/>
              </a:spcBef>
              <a:spcAft>
                <a:spcPts val="0"/>
              </a:spcAft>
              <a:buSzPts val="1600"/>
              <a:buChar char="●"/>
            </a:pPr>
            <a:r>
              <a:rPr lang="en" sz="1600"/>
              <a:t>Had a total of 5 </a:t>
            </a:r>
            <a:r>
              <a:rPr lang="en" sz="1600"/>
              <a:t>profile</a:t>
            </a:r>
            <a:r>
              <a:rPr lang="en" sz="1600"/>
              <a:t> views</a:t>
            </a:r>
            <a:endParaRPr sz="1600"/>
          </a:p>
          <a:p>
            <a:pPr indent="0" lvl="0" marL="0" rtl="0" algn="l">
              <a:spcBef>
                <a:spcPts val="600"/>
              </a:spcBef>
              <a:spcAft>
                <a:spcPts val="0"/>
              </a:spcAft>
              <a:buNone/>
            </a:pPr>
            <a:r>
              <a:t/>
            </a:r>
            <a:endParaRPr sz="1600"/>
          </a:p>
          <a:p>
            <a:pPr indent="0" lvl="0" marL="0" rtl="0" algn="l">
              <a:spcBef>
                <a:spcPts val="600"/>
              </a:spcBef>
              <a:spcAft>
                <a:spcPts val="0"/>
              </a:spcAft>
              <a:buNone/>
            </a:pPr>
            <a:r>
              <a:rPr b="1" lang="en" sz="1700" u="sng"/>
              <a:t>Insights:</a:t>
            </a:r>
            <a:endParaRPr b="1" sz="1700" u="sng"/>
          </a:p>
          <a:p>
            <a:pPr indent="-330200" lvl="0" marL="457200" rtl="0" algn="l">
              <a:spcBef>
                <a:spcPts val="600"/>
              </a:spcBef>
              <a:spcAft>
                <a:spcPts val="0"/>
              </a:spcAft>
              <a:buSzPts val="1600"/>
              <a:buChar char="●"/>
            </a:pPr>
            <a:r>
              <a:rPr lang="en" sz="1600"/>
              <a:t>Engagement was high on TikTok during these days(11/11 and 11/12)</a:t>
            </a:r>
            <a:endParaRPr sz="1600"/>
          </a:p>
          <a:p>
            <a:pPr indent="0" lvl="0" marL="0" rtl="0" algn="l">
              <a:spcBef>
                <a:spcPts val="600"/>
              </a:spcBef>
              <a:spcAft>
                <a:spcPts val="0"/>
              </a:spcAft>
              <a:buNone/>
            </a:pPr>
            <a:r>
              <a:t/>
            </a:r>
            <a:endParaRPr sz="1600"/>
          </a:p>
          <a:p>
            <a:pPr indent="0" lvl="0" marL="0" rtl="0" algn="l">
              <a:spcBef>
                <a:spcPts val="600"/>
              </a:spcBef>
              <a:spcAft>
                <a:spcPts val="0"/>
              </a:spcAft>
              <a:buNone/>
            </a:pPr>
            <a:r>
              <a:t/>
            </a:r>
            <a:endParaRPr sz="1600">
              <a:highlight>
                <a:srgbClr val="FFCC00"/>
              </a:highlight>
            </a:endParaRPr>
          </a:p>
          <a:p>
            <a:pPr indent="0" lvl="0" marL="457200" rtl="0" algn="l">
              <a:spcBef>
                <a:spcPts val="600"/>
              </a:spcBef>
              <a:spcAft>
                <a:spcPts val="0"/>
              </a:spcAft>
              <a:buNone/>
            </a:pPr>
            <a:r>
              <a:t/>
            </a:r>
            <a:endParaRPr sz="1400"/>
          </a:p>
        </p:txBody>
      </p:sp>
      <p:sp>
        <p:nvSpPr>
          <p:cNvPr id="119" name="Google Shape;119;p18"/>
          <p:cNvSpPr txBox="1"/>
          <p:nvPr/>
        </p:nvSpPr>
        <p:spPr>
          <a:xfrm>
            <a:off x="176850" y="768250"/>
            <a:ext cx="3847800" cy="384900"/>
          </a:xfrm>
          <a:prstGeom prst="rect">
            <a:avLst/>
          </a:prstGeom>
          <a:solidFill>
            <a:schemeClr val="lt1"/>
          </a:solidFill>
          <a:ln>
            <a:noFill/>
          </a:ln>
        </p:spPr>
        <p:txBody>
          <a:bodyPr anchorCtr="0" anchor="t" bIns="91425" lIns="91425" spcFirstLastPara="1" rIns="91425" wrap="square" tIns="91425">
            <a:spAutoFit/>
          </a:bodyPr>
          <a:lstStyle/>
          <a:p>
            <a:pPr indent="0" lvl="0" marL="0" rtl="0" algn="l">
              <a:lnSpc>
                <a:spcPct val="115000"/>
              </a:lnSpc>
              <a:spcBef>
                <a:spcPts val="600"/>
              </a:spcBef>
              <a:spcAft>
                <a:spcPts val="0"/>
              </a:spcAft>
              <a:buClr>
                <a:schemeClr val="dk1"/>
              </a:buClr>
              <a:buSzPts val="1100"/>
              <a:buFont typeface="Arial"/>
              <a:buNone/>
            </a:pPr>
            <a:r>
              <a:rPr b="1" lang="en" sz="1300">
                <a:solidFill>
                  <a:schemeClr val="dk1"/>
                </a:solidFill>
                <a:latin typeface="Proxima Nova"/>
                <a:ea typeface="Proxima Nova"/>
                <a:cs typeface="Proxima Nova"/>
                <a:sym typeface="Proxima Nova"/>
              </a:rPr>
              <a:t>Between Sept. 14th, 2022 - Nov. 12th, 2022</a:t>
            </a:r>
            <a:endParaRPr b="1" sz="1500">
              <a:solidFill>
                <a:schemeClr val="dk1"/>
              </a:solidFill>
              <a:latin typeface="Proxima Nova"/>
              <a:ea typeface="Proxima Nova"/>
              <a:cs typeface="Proxima Nova"/>
              <a:sym typeface="Proxima Nova"/>
            </a:endParaRPr>
          </a:p>
        </p:txBody>
      </p:sp>
      <p:pic>
        <p:nvPicPr>
          <p:cNvPr id="120" name="Google Shape;120;p18"/>
          <p:cNvPicPr preferRelativeResize="0"/>
          <p:nvPr/>
        </p:nvPicPr>
        <p:blipFill>
          <a:blip r:embed="rId3">
            <a:alphaModFix/>
          </a:blip>
          <a:stretch>
            <a:fillRect/>
          </a:stretch>
        </p:blipFill>
        <p:spPr>
          <a:xfrm>
            <a:off x="4028575" y="604775"/>
            <a:ext cx="5087224" cy="393395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19"/>
          <p:cNvSpPr/>
          <p:nvPr/>
        </p:nvSpPr>
        <p:spPr>
          <a:xfrm>
            <a:off x="551950" y="967600"/>
            <a:ext cx="3185400" cy="1113600"/>
          </a:xfrm>
          <a:prstGeom prst="flowChartAlternateProcess">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9"/>
          <p:cNvSpPr txBox="1"/>
          <p:nvPr/>
        </p:nvSpPr>
        <p:spPr>
          <a:xfrm>
            <a:off x="2648100" y="424050"/>
            <a:ext cx="3847800" cy="415500"/>
          </a:xfrm>
          <a:prstGeom prst="rect">
            <a:avLst/>
          </a:prstGeom>
          <a:solidFill>
            <a:schemeClr val="lt1"/>
          </a:solidFill>
          <a:ln>
            <a:noFill/>
          </a:ln>
        </p:spPr>
        <p:txBody>
          <a:bodyPr anchorCtr="0" anchor="t" bIns="91425" lIns="91425" spcFirstLastPara="1" rIns="91425" wrap="square" tIns="91425">
            <a:spAutoFit/>
          </a:bodyPr>
          <a:lstStyle/>
          <a:p>
            <a:pPr indent="0" lvl="0" marL="0" rtl="0" algn="l">
              <a:lnSpc>
                <a:spcPct val="115000"/>
              </a:lnSpc>
              <a:spcBef>
                <a:spcPts val="600"/>
              </a:spcBef>
              <a:spcAft>
                <a:spcPts val="0"/>
              </a:spcAft>
              <a:buClr>
                <a:schemeClr val="dk1"/>
              </a:buClr>
              <a:buSzPts val="1100"/>
              <a:buFont typeface="Arial"/>
              <a:buNone/>
            </a:pPr>
            <a:r>
              <a:t/>
            </a:r>
            <a:endParaRPr b="1" sz="1500">
              <a:solidFill>
                <a:schemeClr val="dk1"/>
              </a:solidFill>
              <a:latin typeface="Proxima Nova"/>
              <a:ea typeface="Proxima Nova"/>
              <a:cs typeface="Proxima Nova"/>
              <a:sym typeface="Proxima Nova"/>
            </a:endParaRPr>
          </a:p>
        </p:txBody>
      </p:sp>
      <p:sp>
        <p:nvSpPr>
          <p:cNvPr id="127" name="Google Shape;127;p19"/>
          <p:cNvSpPr/>
          <p:nvPr/>
        </p:nvSpPr>
        <p:spPr>
          <a:xfrm>
            <a:off x="3804125" y="991300"/>
            <a:ext cx="1559400" cy="1066200"/>
          </a:xfrm>
          <a:prstGeom prst="flowChartAlternateProcess">
            <a:avLst/>
          </a:prstGeom>
          <a:solidFill>
            <a:srgbClr val="3C78D8"/>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9"/>
          <p:cNvSpPr/>
          <p:nvPr/>
        </p:nvSpPr>
        <p:spPr>
          <a:xfrm>
            <a:off x="5430300" y="991300"/>
            <a:ext cx="1559400" cy="1066200"/>
          </a:xfrm>
          <a:prstGeom prst="flowChartAlternateProcess">
            <a:avLst/>
          </a:prstGeom>
          <a:solidFill>
            <a:srgbClr val="3C78D8"/>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19"/>
          <p:cNvSpPr/>
          <p:nvPr/>
        </p:nvSpPr>
        <p:spPr>
          <a:xfrm>
            <a:off x="7056475" y="991300"/>
            <a:ext cx="1559400" cy="1066200"/>
          </a:xfrm>
          <a:prstGeom prst="flowChartAlternateProcess">
            <a:avLst/>
          </a:prstGeom>
          <a:solidFill>
            <a:srgbClr val="3C78D8"/>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19"/>
          <p:cNvSpPr/>
          <p:nvPr/>
        </p:nvSpPr>
        <p:spPr>
          <a:xfrm>
            <a:off x="551775" y="2163138"/>
            <a:ext cx="1559400" cy="1066200"/>
          </a:xfrm>
          <a:prstGeom prst="flowChartAlternateProcess">
            <a:avLst/>
          </a:prstGeom>
          <a:solidFill>
            <a:srgbClr val="3C78D8"/>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9"/>
          <p:cNvSpPr/>
          <p:nvPr/>
        </p:nvSpPr>
        <p:spPr>
          <a:xfrm>
            <a:off x="2177950" y="2163138"/>
            <a:ext cx="1559400" cy="1066200"/>
          </a:xfrm>
          <a:prstGeom prst="flowChartAlternateProcess">
            <a:avLst/>
          </a:prstGeom>
          <a:solidFill>
            <a:srgbClr val="3C78D8"/>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19"/>
          <p:cNvSpPr/>
          <p:nvPr/>
        </p:nvSpPr>
        <p:spPr>
          <a:xfrm>
            <a:off x="3804125" y="2163138"/>
            <a:ext cx="1559400" cy="1066200"/>
          </a:xfrm>
          <a:prstGeom prst="flowChartAlternateProcess">
            <a:avLst/>
          </a:prstGeom>
          <a:solidFill>
            <a:srgbClr val="3C78D8"/>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19"/>
          <p:cNvSpPr/>
          <p:nvPr/>
        </p:nvSpPr>
        <p:spPr>
          <a:xfrm>
            <a:off x="5430300" y="2163138"/>
            <a:ext cx="1559400" cy="1066200"/>
          </a:xfrm>
          <a:prstGeom prst="flowChartAlternateProcess">
            <a:avLst/>
          </a:prstGeom>
          <a:solidFill>
            <a:srgbClr val="3C78D8"/>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19"/>
          <p:cNvSpPr/>
          <p:nvPr/>
        </p:nvSpPr>
        <p:spPr>
          <a:xfrm>
            <a:off x="7056475" y="2163138"/>
            <a:ext cx="1559400" cy="1066200"/>
          </a:xfrm>
          <a:prstGeom prst="flowChartAlternateProcess">
            <a:avLst/>
          </a:prstGeom>
          <a:solidFill>
            <a:srgbClr val="3C78D8"/>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19"/>
          <p:cNvSpPr/>
          <p:nvPr/>
        </p:nvSpPr>
        <p:spPr>
          <a:xfrm>
            <a:off x="551775" y="3335000"/>
            <a:ext cx="1559400" cy="1066200"/>
          </a:xfrm>
          <a:prstGeom prst="flowChartAlternateProcess">
            <a:avLst/>
          </a:prstGeom>
          <a:solidFill>
            <a:srgbClr val="3C78D8"/>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19"/>
          <p:cNvSpPr/>
          <p:nvPr/>
        </p:nvSpPr>
        <p:spPr>
          <a:xfrm>
            <a:off x="2177950" y="3335000"/>
            <a:ext cx="1559400" cy="1066200"/>
          </a:xfrm>
          <a:prstGeom prst="flowChartAlternateProcess">
            <a:avLst/>
          </a:prstGeom>
          <a:solidFill>
            <a:srgbClr val="3C78D8"/>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9"/>
          <p:cNvSpPr/>
          <p:nvPr/>
        </p:nvSpPr>
        <p:spPr>
          <a:xfrm>
            <a:off x="3804125" y="3335000"/>
            <a:ext cx="1559400" cy="1066200"/>
          </a:xfrm>
          <a:prstGeom prst="flowChartAlternateProcess">
            <a:avLst/>
          </a:prstGeom>
          <a:solidFill>
            <a:srgbClr val="3C78D8"/>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9"/>
          <p:cNvSpPr/>
          <p:nvPr/>
        </p:nvSpPr>
        <p:spPr>
          <a:xfrm>
            <a:off x="5430300" y="3335000"/>
            <a:ext cx="1559400" cy="1066200"/>
          </a:xfrm>
          <a:prstGeom prst="flowChartAlternateProcess">
            <a:avLst/>
          </a:prstGeom>
          <a:solidFill>
            <a:srgbClr val="3C78D8"/>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9"/>
          <p:cNvSpPr/>
          <p:nvPr/>
        </p:nvSpPr>
        <p:spPr>
          <a:xfrm>
            <a:off x="7056475" y="3335000"/>
            <a:ext cx="1559400" cy="1066200"/>
          </a:xfrm>
          <a:prstGeom prst="flowChartAlternateProcess">
            <a:avLst/>
          </a:prstGeom>
          <a:solidFill>
            <a:srgbClr val="3C78D8"/>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19"/>
          <p:cNvSpPr txBox="1"/>
          <p:nvPr/>
        </p:nvSpPr>
        <p:spPr>
          <a:xfrm>
            <a:off x="1010775" y="1070400"/>
            <a:ext cx="2267400" cy="861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200">
                <a:latin typeface="Proxima Nova"/>
                <a:ea typeface="Proxima Nova"/>
                <a:cs typeface="Proxima Nova"/>
                <a:sym typeface="Proxima Nova"/>
              </a:rPr>
              <a:t>13 Traffic Sources</a:t>
            </a:r>
            <a:endParaRPr b="1" sz="2200">
              <a:latin typeface="Proxima Nova"/>
              <a:ea typeface="Proxima Nova"/>
              <a:cs typeface="Proxima Nova"/>
              <a:sym typeface="Proxima Nova"/>
            </a:endParaRPr>
          </a:p>
        </p:txBody>
      </p:sp>
      <p:sp>
        <p:nvSpPr>
          <p:cNvPr id="141" name="Google Shape;141;p19"/>
          <p:cNvSpPr txBox="1"/>
          <p:nvPr/>
        </p:nvSpPr>
        <p:spPr>
          <a:xfrm>
            <a:off x="4004825" y="1254475"/>
            <a:ext cx="11580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lt1"/>
                </a:solidFill>
                <a:latin typeface="Proxima Nova"/>
                <a:ea typeface="Proxima Nova"/>
                <a:cs typeface="Proxima Nova"/>
                <a:sym typeface="Proxima Nova"/>
              </a:rPr>
              <a:t>Suggested Videos</a:t>
            </a:r>
            <a:endParaRPr>
              <a:solidFill>
                <a:schemeClr val="lt1"/>
              </a:solidFill>
              <a:latin typeface="Proxima Nova"/>
              <a:ea typeface="Proxima Nova"/>
              <a:cs typeface="Proxima Nova"/>
              <a:sym typeface="Proxima Nova"/>
            </a:endParaRPr>
          </a:p>
        </p:txBody>
      </p:sp>
      <p:sp>
        <p:nvSpPr>
          <p:cNvPr id="142" name="Google Shape;142;p19"/>
          <p:cNvSpPr txBox="1"/>
          <p:nvPr/>
        </p:nvSpPr>
        <p:spPr>
          <a:xfrm>
            <a:off x="5631000" y="1254475"/>
            <a:ext cx="11580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lt1"/>
                </a:solidFill>
                <a:latin typeface="Proxima Nova"/>
                <a:ea typeface="Proxima Nova"/>
                <a:cs typeface="Proxima Nova"/>
                <a:sym typeface="Proxima Nova"/>
              </a:rPr>
              <a:t>Direct or unknown</a:t>
            </a:r>
            <a:endParaRPr>
              <a:solidFill>
                <a:schemeClr val="lt1"/>
              </a:solidFill>
              <a:latin typeface="Proxima Nova"/>
              <a:ea typeface="Proxima Nova"/>
              <a:cs typeface="Proxima Nova"/>
              <a:sym typeface="Proxima Nova"/>
            </a:endParaRPr>
          </a:p>
        </p:txBody>
      </p:sp>
      <p:sp>
        <p:nvSpPr>
          <p:cNvPr id="143" name="Google Shape;143;p19"/>
          <p:cNvSpPr txBox="1"/>
          <p:nvPr/>
        </p:nvSpPr>
        <p:spPr>
          <a:xfrm>
            <a:off x="7302225" y="1362175"/>
            <a:ext cx="1158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lt1"/>
                </a:solidFill>
                <a:latin typeface="Proxima Nova"/>
                <a:ea typeface="Proxima Nova"/>
                <a:cs typeface="Proxima Nova"/>
                <a:sym typeface="Proxima Nova"/>
              </a:rPr>
              <a:t>External</a:t>
            </a:r>
            <a:endParaRPr>
              <a:solidFill>
                <a:schemeClr val="lt1"/>
              </a:solidFill>
              <a:latin typeface="Proxima Nova"/>
              <a:ea typeface="Proxima Nova"/>
              <a:cs typeface="Proxima Nova"/>
              <a:sym typeface="Proxima Nova"/>
            </a:endParaRPr>
          </a:p>
        </p:txBody>
      </p:sp>
      <p:sp>
        <p:nvSpPr>
          <p:cNvPr id="144" name="Google Shape;144;p19"/>
          <p:cNvSpPr txBox="1"/>
          <p:nvPr/>
        </p:nvSpPr>
        <p:spPr>
          <a:xfrm>
            <a:off x="752475" y="2383575"/>
            <a:ext cx="11580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lt1"/>
                </a:solidFill>
                <a:latin typeface="Proxima Nova"/>
                <a:ea typeface="Proxima Nova"/>
                <a:cs typeface="Proxima Nova"/>
                <a:sym typeface="Proxima Nova"/>
              </a:rPr>
              <a:t>Browse features</a:t>
            </a:r>
            <a:endParaRPr>
              <a:solidFill>
                <a:schemeClr val="lt1"/>
              </a:solidFill>
              <a:latin typeface="Proxima Nova"/>
              <a:ea typeface="Proxima Nova"/>
              <a:cs typeface="Proxima Nova"/>
              <a:sym typeface="Proxima Nova"/>
            </a:endParaRPr>
          </a:p>
        </p:txBody>
      </p:sp>
      <p:sp>
        <p:nvSpPr>
          <p:cNvPr id="145" name="Google Shape;145;p19"/>
          <p:cNvSpPr txBox="1"/>
          <p:nvPr/>
        </p:nvSpPr>
        <p:spPr>
          <a:xfrm>
            <a:off x="2378650" y="3560300"/>
            <a:ext cx="11580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lt1"/>
                </a:solidFill>
                <a:latin typeface="Proxima Nova"/>
                <a:ea typeface="Proxima Nova"/>
                <a:cs typeface="Proxima Nova"/>
                <a:sym typeface="Proxima Nova"/>
              </a:rPr>
              <a:t>Playlist page</a:t>
            </a:r>
            <a:endParaRPr>
              <a:solidFill>
                <a:schemeClr val="lt1"/>
              </a:solidFill>
              <a:latin typeface="Proxima Nova"/>
              <a:ea typeface="Proxima Nova"/>
              <a:cs typeface="Proxima Nova"/>
              <a:sym typeface="Proxima Nova"/>
            </a:endParaRPr>
          </a:p>
        </p:txBody>
      </p:sp>
      <p:sp>
        <p:nvSpPr>
          <p:cNvPr id="146" name="Google Shape;146;p19"/>
          <p:cNvSpPr txBox="1"/>
          <p:nvPr/>
        </p:nvSpPr>
        <p:spPr>
          <a:xfrm>
            <a:off x="4004825" y="3668000"/>
            <a:ext cx="1158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lt1"/>
                </a:solidFill>
                <a:latin typeface="Proxima Nova"/>
                <a:ea typeface="Proxima Nova"/>
                <a:cs typeface="Proxima Nova"/>
                <a:sym typeface="Proxima Nova"/>
              </a:rPr>
              <a:t>Notifications</a:t>
            </a:r>
            <a:endParaRPr>
              <a:solidFill>
                <a:schemeClr val="lt1"/>
              </a:solidFill>
              <a:latin typeface="Proxima Nova"/>
              <a:ea typeface="Proxima Nova"/>
              <a:cs typeface="Proxima Nova"/>
              <a:sym typeface="Proxima Nova"/>
            </a:endParaRPr>
          </a:p>
        </p:txBody>
      </p:sp>
      <p:sp>
        <p:nvSpPr>
          <p:cNvPr id="147" name="Google Shape;147;p19"/>
          <p:cNvSpPr txBox="1"/>
          <p:nvPr/>
        </p:nvSpPr>
        <p:spPr>
          <a:xfrm>
            <a:off x="5631000" y="3560300"/>
            <a:ext cx="11580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lang="en">
                <a:solidFill>
                  <a:schemeClr val="lt1"/>
                </a:solidFill>
                <a:latin typeface="Proxima Nova"/>
                <a:ea typeface="Proxima Nova"/>
                <a:cs typeface="Proxima Nova"/>
                <a:sym typeface="Proxima Nova"/>
              </a:rPr>
              <a:t>End Screens</a:t>
            </a:r>
            <a:endParaRPr>
              <a:solidFill>
                <a:schemeClr val="lt1"/>
              </a:solidFill>
              <a:latin typeface="Proxima Nova"/>
              <a:ea typeface="Proxima Nova"/>
              <a:cs typeface="Proxima Nova"/>
              <a:sym typeface="Proxima Nova"/>
            </a:endParaRPr>
          </a:p>
        </p:txBody>
      </p:sp>
      <p:sp>
        <p:nvSpPr>
          <p:cNvPr id="148" name="Google Shape;148;p19"/>
          <p:cNvSpPr txBox="1"/>
          <p:nvPr/>
        </p:nvSpPr>
        <p:spPr>
          <a:xfrm>
            <a:off x="7302225" y="3522425"/>
            <a:ext cx="11580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lt1"/>
                </a:solidFill>
                <a:latin typeface="Proxima Nova"/>
                <a:ea typeface="Proxima Nova"/>
                <a:cs typeface="Proxima Nova"/>
                <a:sym typeface="Proxima Nova"/>
              </a:rPr>
              <a:t>Video cards </a:t>
            </a:r>
            <a:endParaRPr>
              <a:solidFill>
                <a:schemeClr val="lt1"/>
              </a:solidFill>
              <a:latin typeface="Proxima Nova"/>
              <a:ea typeface="Proxima Nova"/>
              <a:cs typeface="Proxima Nova"/>
              <a:sym typeface="Proxima Nova"/>
            </a:endParaRPr>
          </a:p>
          <a:p>
            <a:pPr indent="0" lvl="0" marL="0" rtl="0" algn="ctr">
              <a:spcBef>
                <a:spcPts val="0"/>
              </a:spcBef>
              <a:spcAft>
                <a:spcPts val="0"/>
              </a:spcAft>
              <a:buClr>
                <a:schemeClr val="dk1"/>
              </a:buClr>
              <a:buSzPts val="1100"/>
              <a:buFont typeface="Arial"/>
              <a:buNone/>
            </a:pPr>
            <a:r>
              <a:rPr lang="en">
                <a:solidFill>
                  <a:schemeClr val="lt1"/>
                </a:solidFill>
                <a:latin typeface="Proxima Nova"/>
                <a:ea typeface="Proxima Nova"/>
                <a:cs typeface="Proxima Nova"/>
                <a:sym typeface="Proxima Nova"/>
              </a:rPr>
              <a:t>A</a:t>
            </a:r>
            <a:r>
              <a:rPr lang="en">
                <a:solidFill>
                  <a:schemeClr val="lt1"/>
                </a:solidFill>
                <a:latin typeface="Proxima Nova"/>
                <a:ea typeface="Proxima Nova"/>
                <a:cs typeface="Proxima Nova"/>
                <a:sym typeface="Proxima Nova"/>
              </a:rPr>
              <a:t>nnotations</a:t>
            </a:r>
            <a:endParaRPr>
              <a:solidFill>
                <a:schemeClr val="lt1"/>
              </a:solidFill>
              <a:latin typeface="Proxima Nova"/>
              <a:ea typeface="Proxima Nova"/>
              <a:cs typeface="Proxima Nova"/>
              <a:sym typeface="Proxima Nova"/>
            </a:endParaRPr>
          </a:p>
        </p:txBody>
      </p:sp>
      <p:sp>
        <p:nvSpPr>
          <p:cNvPr id="149" name="Google Shape;149;p19"/>
          <p:cNvSpPr txBox="1"/>
          <p:nvPr/>
        </p:nvSpPr>
        <p:spPr>
          <a:xfrm>
            <a:off x="5631000" y="2280600"/>
            <a:ext cx="11580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lt1"/>
                </a:solidFill>
                <a:latin typeface="Proxima Nova"/>
                <a:ea typeface="Proxima Nova"/>
                <a:cs typeface="Proxima Nova"/>
                <a:sym typeface="Proxima Nova"/>
              </a:rPr>
              <a:t>Other YouTube features</a:t>
            </a:r>
            <a:endParaRPr>
              <a:solidFill>
                <a:schemeClr val="lt1"/>
              </a:solidFill>
              <a:latin typeface="Proxima Nova"/>
              <a:ea typeface="Proxima Nova"/>
              <a:cs typeface="Proxima Nova"/>
              <a:sym typeface="Proxima Nova"/>
            </a:endParaRPr>
          </a:p>
        </p:txBody>
      </p:sp>
      <p:sp>
        <p:nvSpPr>
          <p:cNvPr id="150" name="Google Shape;150;p19"/>
          <p:cNvSpPr txBox="1"/>
          <p:nvPr/>
        </p:nvSpPr>
        <p:spPr>
          <a:xfrm>
            <a:off x="4004825" y="2383563"/>
            <a:ext cx="11580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lt1"/>
                </a:solidFill>
                <a:latin typeface="Proxima Nova"/>
                <a:ea typeface="Proxima Nova"/>
                <a:cs typeface="Proxima Nova"/>
                <a:sym typeface="Proxima Nova"/>
              </a:rPr>
              <a:t>Channel pages</a:t>
            </a:r>
            <a:endParaRPr>
              <a:solidFill>
                <a:schemeClr val="lt1"/>
              </a:solidFill>
              <a:latin typeface="Proxima Nova"/>
              <a:ea typeface="Proxima Nova"/>
              <a:cs typeface="Proxima Nova"/>
              <a:sym typeface="Proxima Nova"/>
            </a:endParaRPr>
          </a:p>
        </p:txBody>
      </p:sp>
      <p:sp>
        <p:nvSpPr>
          <p:cNvPr id="151" name="Google Shape;151;p19"/>
          <p:cNvSpPr txBox="1"/>
          <p:nvPr/>
        </p:nvSpPr>
        <p:spPr>
          <a:xfrm>
            <a:off x="7302225" y="2496150"/>
            <a:ext cx="1158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lt1"/>
                </a:solidFill>
                <a:latin typeface="Proxima Nova"/>
                <a:ea typeface="Proxima Nova"/>
                <a:cs typeface="Proxima Nova"/>
                <a:sym typeface="Proxima Nova"/>
              </a:rPr>
              <a:t>Playlists</a:t>
            </a:r>
            <a:endParaRPr>
              <a:solidFill>
                <a:schemeClr val="lt1"/>
              </a:solidFill>
              <a:latin typeface="Proxima Nova"/>
              <a:ea typeface="Proxima Nova"/>
              <a:cs typeface="Proxima Nova"/>
              <a:sym typeface="Proxima Nova"/>
            </a:endParaRPr>
          </a:p>
        </p:txBody>
      </p:sp>
      <p:sp>
        <p:nvSpPr>
          <p:cNvPr id="152" name="Google Shape;152;p19"/>
          <p:cNvSpPr txBox="1"/>
          <p:nvPr/>
        </p:nvSpPr>
        <p:spPr>
          <a:xfrm>
            <a:off x="2378650" y="2383575"/>
            <a:ext cx="11580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lt1"/>
                </a:solidFill>
                <a:latin typeface="Proxima Nova"/>
                <a:ea typeface="Proxima Nova"/>
                <a:cs typeface="Proxima Nova"/>
                <a:sym typeface="Proxima Nova"/>
              </a:rPr>
              <a:t>YouTube Search</a:t>
            </a:r>
            <a:endParaRPr>
              <a:solidFill>
                <a:schemeClr val="lt1"/>
              </a:solidFill>
              <a:latin typeface="Proxima Nova"/>
              <a:ea typeface="Proxima Nova"/>
              <a:cs typeface="Proxima Nova"/>
              <a:sym typeface="Proxima Nova"/>
            </a:endParaRPr>
          </a:p>
        </p:txBody>
      </p:sp>
      <p:sp>
        <p:nvSpPr>
          <p:cNvPr id="153" name="Google Shape;153;p19"/>
          <p:cNvSpPr txBox="1"/>
          <p:nvPr/>
        </p:nvSpPr>
        <p:spPr>
          <a:xfrm>
            <a:off x="1570050" y="271625"/>
            <a:ext cx="6003900" cy="393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900">
                <a:solidFill>
                  <a:srgbClr val="000000"/>
                </a:solidFill>
                <a:latin typeface="Proxima Nova"/>
                <a:ea typeface="Proxima Nova"/>
                <a:cs typeface="Proxima Nova"/>
                <a:sym typeface="Proxima Nova"/>
              </a:rPr>
              <a:t>YouTube Traffic Sources Overview</a:t>
            </a:r>
            <a:endParaRPr b="1" sz="2900">
              <a:solidFill>
                <a:srgbClr val="000000"/>
              </a:solidFill>
              <a:latin typeface="Proxima Nova"/>
              <a:ea typeface="Proxima Nova"/>
              <a:cs typeface="Proxima Nova"/>
              <a:sym typeface="Proxima Nova"/>
            </a:endParaRPr>
          </a:p>
        </p:txBody>
      </p:sp>
      <p:sp>
        <p:nvSpPr>
          <p:cNvPr id="154" name="Google Shape;154;p19"/>
          <p:cNvSpPr txBox="1"/>
          <p:nvPr/>
        </p:nvSpPr>
        <p:spPr>
          <a:xfrm>
            <a:off x="752475" y="3560300"/>
            <a:ext cx="11580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lt1"/>
                </a:solidFill>
                <a:latin typeface="Proxima Nova"/>
                <a:ea typeface="Proxima Nova"/>
                <a:cs typeface="Proxima Nova"/>
                <a:sym typeface="Proxima Nova"/>
              </a:rPr>
              <a:t>Shorts </a:t>
            </a:r>
            <a:endParaRPr>
              <a:solidFill>
                <a:schemeClr val="lt1"/>
              </a:solidFill>
              <a:latin typeface="Proxima Nova"/>
              <a:ea typeface="Proxima Nova"/>
              <a:cs typeface="Proxima Nova"/>
              <a:sym typeface="Proxima Nova"/>
            </a:endParaRPr>
          </a:p>
          <a:p>
            <a:pPr indent="0" lvl="0" marL="0" rtl="0" algn="ctr">
              <a:spcBef>
                <a:spcPts val="0"/>
              </a:spcBef>
              <a:spcAft>
                <a:spcPts val="0"/>
              </a:spcAft>
              <a:buNone/>
            </a:pPr>
            <a:r>
              <a:rPr lang="en">
                <a:solidFill>
                  <a:schemeClr val="lt1"/>
                </a:solidFill>
                <a:latin typeface="Proxima Nova"/>
                <a:ea typeface="Proxima Nova"/>
                <a:cs typeface="Proxima Nova"/>
                <a:sym typeface="Proxima Nova"/>
              </a:rPr>
              <a:t>Feed</a:t>
            </a:r>
            <a:endParaRPr>
              <a:solidFill>
                <a:schemeClr val="lt1"/>
              </a:solidFill>
              <a:latin typeface="Proxima Nova"/>
              <a:ea typeface="Proxima Nova"/>
              <a:cs typeface="Proxima Nova"/>
              <a:sym typeface="Proxima Nova"/>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20"/>
          <p:cNvSpPr/>
          <p:nvPr/>
        </p:nvSpPr>
        <p:spPr>
          <a:xfrm>
            <a:off x="551950" y="967600"/>
            <a:ext cx="3185400" cy="1113600"/>
          </a:xfrm>
          <a:prstGeom prst="flowChartAlternateProcess">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20"/>
          <p:cNvSpPr txBox="1"/>
          <p:nvPr/>
        </p:nvSpPr>
        <p:spPr>
          <a:xfrm>
            <a:off x="2648100" y="424050"/>
            <a:ext cx="3847800" cy="415500"/>
          </a:xfrm>
          <a:prstGeom prst="rect">
            <a:avLst/>
          </a:prstGeom>
          <a:solidFill>
            <a:schemeClr val="lt1"/>
          </a:solidFill>
          <a:ln>
            <a:noFill/>
          </a:ln>
        </p:spPr>
        <p:txBody>
          <a:bodyPr anchorCtr="0" anchor="t" bIns="91425" lIns="91425" spcFirstLastPara="1" rIns="91425" wrap="square" tIns="91425">
            <a:spAutoFit/>
          </a:bodyPr>
          <a:lstStyle/>
          <a:p>
            <a:pPr indent="0" lvl="0" marL="0" rtl="0" algn="l">
              <a:lnSpc>
                <a:spcPct val="115000"/>
              </a:lnSpc>
              <a:spcBef>
                <a:spcPts val="600"/>
              </a:spcBef>
              <a:spcAft>
                <a:spcPts val="0"/>
              </a:spcAft>
              <a:buClr>
                <a:schemeClr val="dk1"/>
              </a:buClr>
              <a:buSzPts val="1100"/>
              <a:buFont typeface="Arial"/>
              <a:buNone/>
            </a:pPr>
            <a:r>
              <a:t/>
            </a:r>
            <a:endParaRPr b="1" sz="1500">
              <a:solidFill>
                <a:schemeClr val="dk1"/>
              </a:solidFill>
              <a:latin typeface="Proxima Nova"/>
              <a:ea typeface="Proxima Nova"/>
              <a:cs typeface="Proxima Nova"/>
              <a:sym typeface="Proxima Nova"/>
            </a:endParaRPr>
          </a:p>
        </p:txBody>
      </p:sp>
      <p:sp>
        <p:nvSpPr>
          <p:cNvPr id="161" name="Google Shape;161;p20"/>
          <p:cNvSpPr/>
          <p:nvPr/>
        </p:nvSpPr>
        <p:spPr>
          <a:xfrm>
            <a:off x="3804125" y="991300"/>
            <a:ext cx="1559400" cy="1066200"/>
          </a:xfrm>
          <a:prstGeom prst="flowChartAlternateProcess">
            <a:avLst/>
          </a:prstGeom>
          <a:solidFill>
            <a:srgbClr val="3C78D8"/>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20"/>
          <p:cNvSpPr/>
          <p:nvPr/>
        </p:nvSpPr>
        <p:spPr>
          <a:xfrm>
            <a:off x="5430300" y="991300"/>
            <a:ext cx="1559400" cy="1066200"/>
          </a:xfrm>
          <a:prstGeom prst="flowChartAlternateProcess">
            <a:avLst/>
          </a:prstGeom>
          <a:solidFill>
            <a:srgbClr val="3C78D8"/>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20"/>
          <p:cNvSpPr/>
          <p:nvPr/>
        </p:nvSpPr>
        <p:spPr>
          <a:xfrm>
            <a:off x="7056475" y="991300"/>
            <a:ext cx="1559400" cy="1066200"/>
          </a:xfrm>
          <a:prstGeom prst="flowChartAlternateProcess">
            <a:avLst/>
          </a:prstGeom>
          <a:solidFill>
            <a:srgbClr val="3C78D8"/>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20"/>
          <p:cNvSpPr/>
          <p:nvPr/>
        </p:nvSpPr>
        <p:spPr>
          <a:xfrm>
            <a:off x="551775" y="2163138"/>
            <a:ext cx="1559400" cy="1066200"/>
          </a:xfrm>
          <a:prstGeom prst="flowChartAlternateProcess">
            <a:avLst/>
          </a:prstGeom>
          <a:solidFill>
            <a:srgbClr val="3C78D8"/>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20"/>
          <p:cNvSpPr/>
          <p:nvPr/>
        </p:nvSpPr>
        <p:spPr>
          <a:xfrm>
            <a:off x="2177950" y="2163138"/>
            <a:ext cx="1559400" cy="1066200"/>
          </a:xfrm>
          <a:prstGeom prst="flowChartAlternateProcess">
            <a:avLst/>
          </a:prstGeom>
          <a:solidFill>
            <a:srgbClr val="3C78D8"/>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20"/>
          <p:cNvSpPr/>
          <p:nvPr/>
        </p:nvSpPr>
        <p:spPr>
          <a:xfrm>
            <a:off x="3804125" y="2163138"/>
            <a:ext cx="1559400" cy="1066200"/>
          </a:xfrm>
          <a:prstGeom prst="flowChartAlternateProcess">
            <a:avLst/>
          </a:prstGeom>
          <a:solidFill>
            <a:srgbClr val="3C78D8"/>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20"/>
          <p:cNvSpPr/>
          <p:nvPr/>
        </p:nvSpPr>
        <p:spPr>
          <a:xfrm>
            <a:off x="5430300" y="2163138"/>
            <a:ext cx="1559400" cy="1066200"/>
          </a:xfrm>
          <a:prstGeom prst="flowChartAlternateProcess">
            <a:avLst/>
          </a:prstGeom>
          <a:solidFill>
            <a:srgbClr val="3C78D8"/>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20"/>
          <p:cNvSpPr/>
          <p:nvPr/>
        </p:nvSpPr>
        <p:spPr>
          <a:xfrm>
            <a:off x="7056475" y="2163138"/>
            <a:ext cx="1559400" cy="1066200"/>
          </a:xfrm>
          <a:prstGeom prst="flowChartAlternateProcess">
            <a:avLst/>
          </a:prstGeom>
          <a:solidFill>
            <a:srgbClr val="3C78D8"/>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20"/>
          <p:cNvSpPr/>
          <p:nvPr/>
        </p:nvSpPr>
        <p:spPr>
          <a:xfrm>
            <a:off x="551775" y="3335000"/>
            <a:ext cx="1559400" cy="1066200"/>
          </a:xfrm>
          <a:prstGeom prst="flowChartAlternateProcess">
            <a:avLst/>
          </a:prstGeom>
          <a:solidFill>
            <a:srgbClr val="3C78D8"/>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20"/>
          <p:cNvSpPr/>
          <p:nvPr/>
        </p:nvSpPr>
        <p:spPr>
          <a:xfrm>
            <a:off x="2177950" y="3335000"/>
            <a:ext cx="1559400" cy="1066200"/>
          </a:xfrm>
          <a:prstGeom prst="flowChartAlternateProcess">
            <a:avLst/>
          </a:prstGeom>
          <a:solidFill>
            <a:srgbClr val="3C78D8"/>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20"/>
          <p:cNvSpPr/>
          <p:nvPr/>
        </p:nvSpPr>
        <p:spPr>
          <a:xfrm>
            <a:off x="3804125" y="3335000"/>
            <a:ext cx="1559400" cy="1066200"/>
          </a:xfrm>
          <a:prstGeom prst="flowChartAlternateProcess">
            <a:avLst/>
          </a:prstGeom>
          <a:solidFill>
            <a:srgbClr val="3C78D8"/>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20"/>
          <p:cNvSpPr/>
          <p:nvPr/>
        </p:nvSpPr>
        <p:spPr>
          <a:xfrm>
            <a:off x="5430300" y="3335000"/>
            <a:ext cx="1559400" cy="1066200"/>
          </a:xfrm>
          <a:prstGeom prst="flowChartAlternateProcess">
            <a:avLst/>
          </a:prstGeom>
          <a:solidFill>
            <a:srgbClr val="3C78D8"/>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20"/>
          <p:cNvSpPr/>
          <p:nvPr/>
        </p:nvSpPr>
        <p:spPr>
          <a:xfrm>
            <a:off x="7056475" y="3335000"/>
            <a:ext cx="1559400" cy="1066200"/>
          </a:xfrm>
          <a:prstGeom prst="flowChartAlternateProcess">
            <a:avLst/>
          </a:prstGeom>
          <a:solidFill>
            <a:srgbClr val="3C78D8"/>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20"/>
          <p:cNvSpPr txBox="1"/>
          <p:nvPr/>
        </p:nvSpPr>
        <p:spPr>
          <a:xfrm>
            <a:off x="1010775" y="1070400"/>
            <a:ext cx="2267400" cy="861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200">
                <a:latin typeface="Proxima Nova"/>
                <a:ea typeface="Proxima Nova"/>
                <a:cs typeface="Proxima Nova"/>
                <a:sym typeface="Proxima Nova"/>
              </a:rPr>
              <a:t>11 Traffic Sources</a:t>
            </a:r>
            <a:endParaRPr b="1" sz="2200">
              <a:latin typeface="Proxima Nova"/>
              <a:ea typeface="Proxima Nova"/>
              <a:cs typeface="Proxima Nova"/>
              <a:sym typeface="Proxima Nova"/>
            </a:endParaRPr>
          </a:p>
        </p:txBody>
      </p:sp>
      <p:sp>
        <p:nvSpPr>
          <p:cNvPr id="175" name="Google Shape;175;p20"/>
          <p:cNvSpPr txBox="1"/>
          <p:nvPr/>
        </p:nvSpPr>
        <p:spPr>
          <a:xfrm>
            <a:off x="4004825" y="1254475"/>
            <a:ext cx="11580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lt1"/>
                </a:solidFill>
                <a:latin typeface="Proxima Nova"/>
                <a:ea typeface="Proxima Nova"/>
                <a:cs typeface="Proxima Nova"/>
                <a:sym typeface="Proxima Nova"/>
              </a:rPr>
              <a:t>Suggested Videos</a:t>
            </a:r>
            <a:endParaRPr>
              <a:solidFill>
                <a:schemeClr val="lt1"/>
              </a:solidFill>
              <a:latin typeface="Proxima Nova"/>
              <a:ea typeface="Proxima Nova"/>
              <a:cs typeface="Proxima Nova"/>
              <a:sym typeface="Proxima Nova"/>
            </a:endParaRPr>
          </a:p>
        </p:txBody>
      </p:sp>
      <p:sp>
        <p:nvSpPr>
          <p:cNvPr id="176" name="Google Shape;176;p20"/>
          <p:cNvSpPr txBox="1"/>
          <p:nvPr/>
        </p:nvSpPr>
        <p:spPr>
          <a:xfrm>
            <a:off x="5631000" y="1254475"/>
            <a:ext cx="11580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lt1"/>
                </a:solidFill>
                <a:latin typeface="Proxima Nova"/>
                <a:ea typeface="Proxima Nova"/>
                <a:cs typeface="Proxima Nova"/>
                <a:sym typeface="Proxima Nova"/>
              </a:rPr>
              <a:t>Direct or unknown</a:t>
            </a:r>
            <a:endParaRPr>
              <a:solidFill>
                <a:schemeClr val="lt1"/>
              </a:solidFill>
              <a:latin typeface="Proxima Nova"/>
              <a:ea typeface="Proxima Nova"/>
              <a:cs typeface="Proxima Nova"/>
              <a:sym typeface="Proxima Nova"/>
            </a:endParaRPr>
          </a:p>
        </p:txBody>
      </p:sp>
      <p:sp>
        <p:nvSpPr>
          <p:cNvPr id="177" name="Google Shape;177;p20"/>
          <p:cNvSpPr txBox="1"/>
          <p:nvPr/>
        </p:nvSpPr>
        <p:spPr>
          <a:xfrm>
            <a:off x="7302225" y="1362175"/>
            <a:ext cx="1158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lt1"/>
                </a:solidFill>
                <a:latin typeface="Proxima Nova"/>
                <a:ea typeface="Proxima Nova"/>
                <a:cs typeface="Proxima Nova"/>
                <a:sym typeface="Proxima Nova"/>
              </a:rPr>
              <a:t>External</a:t>
            </a:r>
            <a:endParaRPr>
              <a:solidFill>
                <a:schemeClr val="lt1"/>
              </a:solidFill>
              <a:latin typeface="Proxima Nova"/>
              <a:ea typeface="Proxima Nova"/>
              <a:cs typeface="Proxima Nova"/>
              <a:sym typeface="Proxima Nova"/>
            </a:endParaRPr>
          </a:p>
        </p:txBody>
      </p:sp>
      <p:sp>
        <p:nvSpPr>
          <p:cNvPr id="178" name="Google Shape;178;p20"/>
          <p:cNvSpPr txBox="1"/>
          <p:nvPr/>
        </p:nvSpPr>
        <p:spPr>
          <a:xfrm>
            <a:off x="752475" y="2383575"/>
            <a:ext cx="11580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lt1"/>
                </a:solidFill>
                <a:latin typeface="Proxima Nova"/>
                <a:ea typeface="Proxima Nova"/>
                <a:cs typeface="Proxima Nova"/>
                <a:sym typeface="Proxima Nova"/>
              </a:rPr>
              <a:t>Browse features</a:t>
            </a:r>
            <a:endParaRPr>
              <a:solidFill>
                <a:schemeClr val="lt1"/>
              </a:solidFill>
              <a:latin typeface="Proxima Nova"/>
              <a:ea typeface="Proxima Nova"/>
              <a:cs typeface="Proxima Nova"/>
              <a:sym typeface="Proxima Nova"/>
            </a:endParaRPr>
          </a:p>
        </p:txBody>
      </p:sp>
      <p:sp>
        <p:nvSpPr>
          <p:cNvPr id="179" name="Google Shape;179;p20"/>
          <p:cNvSpPr txBox="1"/>
          <p:nvPr/>
        </p:nvSpPr>
        <p:spPr>
          <a:xfrm>
            <a:off x="2378650" y="3560300"/>
            <a:ext cx="11580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lt1"/>
                </a:solidFill>
                <a:latin typeface="Proxima Nova"/>
                <a:ea typeface="Proxima Nova"/>
                <a:cs typeface="Proxima Nova"/>
                <a:sym typeface="Proxima Nova"/>
              </a:rPr>
              <a:t>Playlist page</a:t>
            </a:r>
            <a:endParaRPr>
              <a:solidFill>
                <a:schemeClr val="lt1"/>
              </a:solidFill>
              <a:latin typeface="Proxima Nova"/>
              <a:ea typeface="Proxima Nova"/>
              <a:cs typeface="Proxima Nova"/>
              <a:sym typeface="Proxima Nova"/>
            </a:endParaRPr>
          </a:p>
        </p:txBody>
      </p:sp>
      <p:sp>
        <p:nvSpPr>
          <p:cNvPr id="180" name="Google Shape;180;p20"/>
          <p:cNvSpPr txBox="1"/>
          <p:nvPr/>
        </p:nvSpPr>
        <p:spPr>
          <a:xfrm>
            <a:off x="5631075" y="3560300"/>
            <a:ext cx="11580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lt1"/>
                </a:solidFill>
                <a:latin typeface="Proxima Nova"/>
                <a:ea typeface="Proxima Nova"/>
                <a:cs typeface="Proxima Nova"/>
                <a:sym typeface="Proxima Nova"/>
              </a:rPr>
              <a:t>End Screens</a:t>
            </a:r>
            <a:endParaRPr>
              <a:solidFill>
                <a:schemeClr val="lt1"/>
              </a:solidFill>
              <a:latin typeface="Proxima Nova"/>
              <a:ea typeface="Proxima Nova"/>
              <a:cs typeface="Proxima Nova"/>
              <a:sym typeface="Proxima Nova"/>
            </a:endParaRPr>
          </a:p>
        </p:txBody>
      </p:sp>
      <p:sp>
        <p:nvSpPr>
          <p:cNvPr id="181" name="Google Shape;181;p20"/>
          <p:cNvSpPr txBox="1"/>
          <p:nvPr/>
        </p:nvSpPr>
        <p:spPr>
          <a:xfrm>
            <a:off x="5631000" y="2280600"/>
            <a:ext cx="11580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lt1"/>
                </a:solidFill>
                <a:latin typeface="Proxima Nova"/>
                <a:ea typeface="Proxima Nova"/>
                <a:cs typeface="Proxima Nova"/>
                <a:sym typeface="Proxima Nova"/>
              </a:rPr>
              <a:t>Other YouTube features</a:t>
            </a:r>
            <a:endParaRPr>
              <a:solidFill>
                <a:schemeClr val="lt1"/>
              </a:solidFill>
              <a:latin typeface="Proxima Nova"/>
              <a:ea typeface="Proxima Nova"/>
              <a:cs typeface="Proxima Nova"/>
              <a:sym typeface="Proxima Nova"/>
            </a:endParaRPr>
          </a:p>
        </p:txBody>
      </p:sp>
      <p:sp>
        <p:nvSpPr>
          <p:cNvPr id="182" name="Google Shape;182;p20"/>
          <p:cNvSpPr txBox="1"/>
          <p:nvPr/>
        </p:nvSpPr>
        <p:spPr>
          <a:xfrm>
            <a:off x="4004825" y="2383563"/>
            <a:ext cx="11580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lt1"/>
                </a:solidFill>
                <a:latin typeface="Proxima Nova"/>
                <a:ea typeface="Proxima Nova"/>
                <a:cs typeface="Proxima Nova"/>
                <a:sym typeface="Proxima Nova"/>
              </a:rPr>
              <a:t>Channel pages</a:t>
            </a:r>
            <a:endParaRPr>
              <a:solidFill>
                <a:schemeClr val="lt1"/>
              </a:solidFill>
              <a:latin typeface="Proxima Nova"/>
              <a:ea typeface="Proxima Nova"/>
              <a:cs typeface="Proxima Nova"/>
              <a:sym typeface="Proxima Nova"/>
            </a:endParaRPr>
          </a:p>
        </p:txBody>
      </p:sp>
      <p:sp>
        <p:nvSpPr>
          <p:cNvPr id="183" name="Google Shape;183;p20"/>
          <p:cNvSpPr txBox="1"/>
          <p:nvPr/>
        </p:nvSpPr>
        <p:spPr>
          <a:xfrm>
            <a:off x="7302225" y="2496150"/>
            <a:ext cx="1158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lt1"/>
                </a:solidFill>
                <a:latin typeface="Proxima Nova"/>
                <a:ea typeface="Proxima Nova"/>
                <a:cs typeface="Proxima Nova"/>
                <a:sym typeface="Proxima Nova"/>
              </a:rPr>
              <a:t>Playlists</a:t>
            </a:r>
            <a:endParaRPr>
              <a:solidFill>
                <a:schemeClr val="lt1"/>
              </a:solidFill>
              <a:latin typeface="Proxima Nova"/>
              <a:ea typeface="Proxima Nova"/>
              <a:cs typeface="Proxima Nova"/>
              <a:sym typeface="Proxima Nova"/>
            </a:endParaRPr>
          </a:p>
        </p:txBody>
      </p:sp>
      <p:sp>
        <p:nvSpPr>
          <p:cNvPr id="184" name="Google Shape;184;p20"/>
          <p:cNvSpPr txBox="1"/>
          <p:nvPr/>
        </p:nvSpPr>
        <p:spPr>
          <a:xfrm>
            <a:off x="2378650" y="2383575"/>
            <a:ext cx="11580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lt1"/>
                </a:solidFill>
                <a:latin typeface="Proxima Nova"/>
                <a:ea typeface="Proxima Nova"/>
                <a:cs typeface="Proxima Nova"/>
                <a:sym typeface="Proxima Nova"/>
              </a:rPr>
              <a:t>YouTube Search</a:t>
            </a:r>
            <a:endParaRPr>
              <a:solidFill>
                <a:schemeClr val="lt1"/>
              </a:solidFill>
              <a:latin typeface="Proxima Nova"/>
              <a:ea typeface="Proxima Nova"/>
              <a:cs typeface="Proxima Nova"/>
              <a:sym typeface="Proxima Nova"/>
            </a:endParaRPr>
          </a:p>
        </p:txBody>
      </p:sp>
      <p:sp>
        <p:nvSpPr>
          <p:cNvPr id="185" name="Google Shape;185;p20"/>
          <p:cNvSpPr txBox="1"/>
          <p:nvPr/>
        </p:nvSpPr>
        <p:spPr>
          <a:xfrm>
            <a:off x="1570050" y="271625"/>
            <a:ext cx="6003900" cy="393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900">
                <a:solidFill>
                  <a:srgbClr val="000000"/>
                </a:solidFill>
                <a:latin typeface="Proxima Nova"/>
                <a:ea typeface="Proxima Nova"/>
                <a:cs typeface="Proxima Nova"/>
                <a:sym typeface="Proxima Nova"/>
              </a:rPr>
              <a:t>YouTube Traffic Sources Overview</a:t>
            </a:r>
            <a:endParaRPr b="1" sz="2900">
              <a:solidFill>
                <a:srgbClr val="000000"/>
              </a:solidFill>
              <a:latin typeface="Proxima Nova"/>
              <a:ea typeface="Proxima Nova"/>
              <a:cs typeface="Proxima Nova"/>
              <a:sym typeface="Proxima Nova"/>
            </a:endParaRPr>
          </a:p>
        </p:txBody>
      </p:sp>
      <p:sp>
        <p:nvSpPr>
          <p:cNvPr id="186" name="Google Shape;186;p20"/>
          <p:cNvSpPr/>
          <p:nvPr/>
        </p:nvSpPr>
        <p:spPr>
          <a:xfrm>
            <a:off x="5469925" y="3305750"/>
            <a:ext cx="1559400" cy="1218900"/>
          </a:xfrm>
          <a:prstGeom prst="mathMultiply">
            <a:avLst>
              <a:gd fmla="val 23520" name="adj1"/>
            </a:avLst>
          </a:prstGeom>
          <a:solidFill>
            <a:srgbClr val="CC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20"/>
          <p:cNvSpPr txBox="1"/>
          <p:nvPr/>
        </p:nvSpPr>
        <p:spPr>
          <a:xfrm>
            <a:off x="752475" y="3560300"/>
            <a:ext cx="11580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lt1"/>
                </a:solidFill>
                <a:latin typeface="Proxima Nova"/>
                <a:ea typeface="Proxima Nova"/>
                <a:cs typeface="Proxima Nova"/>
                <a:sym typeface="Proxima Nova"/>
              </a:rPr>
              <a:t>Shorts </a:t>
            </a:r>
            <a:endParaRPr>
              <a:solidFill>
                <a:schemeClr val="lt1"/>
              </a:solidFill>
              <a:latin typeface="Proxima Nova"/>
              <a:ea typeface="Proxima Nova"/>
              <a:cs typeface="Proxima Nova"/>
              <a:sym typeface="Proxima Nova"/>
            </a:endParaRPr>
          </a:p>
          <a:p>
            <a:pPr indent="0" lvl="0" marL="0" rtl="0" algn="ctr">
              <a:spcBef>
                <a:spcPts val="0"/>
              </a:spcBef>
              <a:spcAft>
                <a:spcPts val="0"/>
              </a:spcAft>
              <a:buNone/>
            </a:pPr>
            <a:r>
              <a:rPr lang="en">
                <a:solidFill>
                  <a:schemeClr val="lt1"/>
                </a:solidFill>
                <a:latin typeface="Proxima Nova"/>
                <a:ea typeface="Proxima Nova"/>
                <a:cs typeface="Proxima Nova"/>
                <a:sym typeface="Proxima Nova"/>
              </a:rPr>
              <a:t>Feed</a:t>
            </a:r>
            <a:endParaRPr>
              <a:solidFill>
                <a:schemeClr val="lt1"/>
              </a:solidFill>
              <a:latin typeface="Proxima Nova"/>
              <a:ea typeface="Proxima Nova"/>
              <a:cs typeface="Proxima Nova"/>
              <a:sym typeface="Proxima Nova"/>
            </a:endParaRPr>
          </a:p>
        </p:txBody>
      </p:sp>
      <p:sp>
        <p:nvSpPr>
          <p:cNvPr id="188" name="Google Shape;188;p20"/>
          <p:cNvSpPr txBox="1"/>
          <p:nvPr/>
        </p:nvSpPr>
        <p:spPr>
          <a:xfrm>
            <a:off x="4004825" y="3668000"/>
            <a:ext cx="1158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lt1"/>
                </a:solidFill>
                <a:latin typeface="Proxima Nova"/>
                <a:ea typeface="Proxima Nova"/>
                <a:cs typeface="Proxima Nova"/>
                <a:sym typeface="Proxima Nova"/>
              </a:rPr>
              <a:t>Notifications</a:t>
            </a:r>
            <a:endParaRPr>
              <a:solidFill>
                <a:schemeClr val="lt1"/>
              </a:solidFill>
              <a:latin typeface="Proxima Nova"/>
              <a:ea typeface="Proxima Nova"/>
              <a:cs typeface="Proxima Nova"/>
              <a:sym typeface="Proxima Nova"/>
            </a:endParaRPr>
          </a:p>
        </p:txBody>
      </p:sp>
      <p:sp>
        <p:nvSpPr>
          <p:cNvPr id="189" name="Google Shape;189;p20"/>
          <p:cNvSpPr txBox="1"/>
          <p:nvPr/>
        </p:nvSpPr>
        <p:spPr>
          <a:xfrm>
            <a:off x="7302225" y="3522425"/>
            <a:ext cx="11580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lt1"/>
                </a:solidFill>
                <a:latin typeface="Proxima Nova"/>
                <a:ea typeface="Proxima Nova"/>
                <a:cs typeface="Proxima Nova"/>
                <a:sym typeface="Proxima Nova"/>
              </a:rPr>
              <a:t>Video cards </a:t>
            </a:r>
            <a:endParaRPr>
              <a:solidFill>
                <a:schemeClr val="lt1"/>
              </a:solidFill>
              <a:latin typeface="Proxima Nova"/>
              <a:ea typeface="Proxima Nova"/>
              <a:cs typeface="Proxima Nova"/>
              <a:sym typeface="Proxima Nova"/>
            </a:endParaRPr>
          </a:p>
          <a:p>
            <a:pPr indent="0" lvl="0" marL="0" rtl="0" algn="ctr">
              <a:spcBef>
                <a:spcPts val="0"/>
              </a:spcBef>
              <a:spcAft>
                <a:spcPts val="0"/>
              </a:spcAft>
              <a:buNone/>
            </a:pPr>
            <a:r>
              <a:rPr lang="en">
                <a:solidFill>
                  <a:schemeClr val="lt1"/>
                </a:solidFill>
                <a:latin typeface="Proxima Nova"/>
                <a:ea typeface="Proxima Nova"/>
                <a:cs typeface="Proxima Nova"/>
                <a:sym typeface="Proxima Nova"/>
              </a:rPr>
              <a:t>Annotations</a:t>
            </a:r>
            <a:endParaRPr>
              <a:solidFill>
                <a:schemeClr val="lt1"/>
              </a:solidFill>
              <a:latin typeface="Proxima Nova"/>
              <a:ea typeface="Proxima Nova"/>
              <a:cs typeface="Proxima Nova"/>
              <a:sym typeface="Proxima Nova"/>
            </a:endParaRPr>
          </a:p>
        </p:txBody>
      </p:sp>
      <p:sp>
        <p:nvSpPr>
          <p:cNvPr id="190" name="Google Shape;190;p20"/>
          <p:cNvSpPr/>
          <p:nvPr/>
        </p:nvSpPr>
        <p:spPr>
          <a:xfrm>
            <a:off x="7056475" y="3305750"/>
            <a:ext cx="1559400" cy="1218900"/>
          </a:xfrm>
          <a:prstGeom prst="mathMultiply">
            <a:avLst>
              <a:gd fmla="val 23520" name="adj1"/>
            </a:avLst>
          </a:prstGeom>
          <a:solidFill>
            <a:srgbClr val="CC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21"/>
          <p:cNvSpPr txBox="1"/>
          <p:nvPr/>
        </p:nvSpPr>
        <p:spPr>
          <a:xfrm>
            <a:off x="367400" y="52150"/>
            <a:ext cx="5795400" cy="393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200">
                <a:solidFill>
                  <a:srgbClr val="000000"/>
                </a:solidFill>
                <a:latin typeface="Proxima Nova"/>
                <a:ea typeface="Proxima Nova"/>
                <a:cs typeface="Proxima Nova"/>
                <a:sym typeface="Proxima Nova"/>
              </a:rPr>
              <a:t>Analysis of Top 5 YouTube Traffic Sources</a:t>
            </a:r>
            <a:endParaRPr b="1" sz="2200">
              <a:solidFill>
                <a:srgbClr val="000000"/>
              </a:solidFill>
              <a:latin typeface="Proxima Nova"/>
              <a:ea typeface="Proxima Nova"/>
              <a:cs typeface="Proxima Nova"/>
              <a:sym typeface="Proxima Nova"/>
            </a:endParaRPr>
          </a:p>
        </p:txBody>
      </p:sp>
      <p:sp>
        <p:nvSpPr>
          <p:cNvPr id="196" name="Google Shape;196;p21"/>
          <p:cNvSpPr txBox="1"/>
          <p:nvPr/>
        </p:nvSpPr>
        <p:spPr>
          <a:xfrm>
            <a:off x="50" y="4673650"/>
            <a:ext cx="18237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b="1" lang="en" sz="1200">
                <a:solidFill>
                  <a:srgbClr val="000000"/>
                </a:solidFill>
                <a:latin typeface="Proxima Nova"/>
                <a:ea typeface="Proxima Nova"/>
                <a:cs typeface="Proxima Nova"/>
                <a:sym typeface="Proxima Nova"/>
              </a:rPr>
              <a:t>‹#›</a:t>
            </a:fld>
            <a:r>
              <a:rPr b="1" lang="en" sz="1200">
                <a:solidFill>
                  <a:srgbClr val="000000"/>
                </a:solidFill>
                <a:latin typeface="Proxima Nova"/>
                <a:ea typeface="Proxima Nova"/>
                <a:cs typeface="Proxima Nova"/>
                <a:sym typeface="Proxima Nova"/>
              </a:rPr>
              <a:t> • </a:t>
            </a:r>
            <a:r>
              <a:rPr b="1" lang="en" sz="1200">
                <a:solidFill>
                  <a:srgbClr val="3366FF"/>
                </a:solidFill>
                <a:latin typeface="Proxima Nova"/>
                <a:ea typeface="Proxima Nova"/>
                <a:cs typeface="Proxima Nova"/>
                <a:sym typeface="Proxima Nova"/>
              </a:rPr>
              <a:t>co</a:t>
            </a:r>
            <a:r>
              <a:rPr b="1" lang="en" sz="1200">
                <a:solidFill>
                  <a:srgbClr val="000000"/>
                </a:solidFill>
                <a:latin typeface="Proxima Nova"/>
                <a:ea typeface="Proxima Nova"/>
                <a:cs typeface="Proxima Nova"/>
                <a:sym typeface="Proxima Nova"/>
              </a:rPr>
              <a:t>opcareers.org</a:t>
            </a:r>
            <a:endParaRPr b="1" sz="1200">
              <a:solidFill>
                <a:srgbClr val="000000"/>
              </a:solidFill>
              <a:latin typeface="Proxima Nova"/>
              <a:ea typeface="Proxima Nova"/>
              <a:cs typeface="Proxima Nova"/>
              <a:sym typeface="Proxima Nova"/>
            </a:endParaRPr>
          </a:p>
        </p:txBody>
      </p:sp>
      <p:sp>
        <p:nvSpPr>
          <p:cNvPr id="197" name="Google Shape;197;p21"/>
          <p:cNvSpPr txBox="1"/>
          <p:nvPr/>
        </p:nvSpPr>
        <p:spPr>
          <a:xfrm>
            <a:off x="367400" y="395725"/>
            <a:ext cx="2391600" cy="323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600"/>
              </a:spcBef>
              <a:spcAft>
                <a:spcPts val="0"/>
              </a:spcAft>
              <a:buNone/>
            </a:pPr>
            <a:r>
              <a:rPr b="1" lang="en" sz="900">
                <a:solidFill>
                  <a:srgbClr val="000000"/>
                </a:solidFill>
                <a:latin typeface="Proxima Nova"/>
                <a:ea typeface="Proxima Nova"/>
                <a:cs typeface="Proxima Nova"/>
                <a:sym typeface="Proxima Nova"/>
              </a:rPr>
              <a:t>Between Sept. 1st, 2020 - Nov. 12th, 2022</a:t>
            </a:r>
            <a:endParaRPr sz="1000"/>
          </a:p>
        </p:txBody>
      </p:sp>
      <p:sp>
        <p:nvSpPr>
          <p:cNvPr id="198" name="Google Shape;198;p21"/>
          <p:cNvSpPr txBox="1"/>
          <p:nvPr/>
        </p:nvSpPr>
        <p:spPr>
          <a:xfrm>
            <a:off x="263950" y="795813"/>
            <a:ext cx="3359100" cy="3219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600"/>
              </a:spcBef>
              <a:spcAft>
                <a:spcPts val="0"/>
              </a:spcAft>
              <a:buNone/>
            </a:pPr>
            <a:r>
              <a:rPr b="1" lang="en" sz="2100" u="sng">
                <a:solidFill>
                  <a:srgbClr val="000000"/>
                </a:solidFill>
                <a:latin typeface="Proxima Nova"/>
                <a:ea typeface="Proxima Nova"/>
                <a:cs typeface="Proxima Nova"/>
                <a:sym typeface="Proxima Nova"/>
              </a:rPr>
              <a:t>Observations:</a:t>
            </a:r>
            <a:endParaRPr b="1" sz="2100" u="sng">
              <a:solidFill>
                <a:srgbClr val="000000"/>
              </a:solidFill>
              <a:latin typeface="Proxima Nova"/>
              <a:ea typeface="Proxima Nova"/>
              <a:cs typeface="Proxima Nova"/>
              <a:sym typeface="Proxima Nova"/>
            </a:endParaRPr>
          </a:p>
          <a:p>
            <a:pPr indent="-336550" lvl="0" marL="457200" rtl="0" algn="l">
              <a:lnSpc>
                <a:spcPct val="100000"/>
              </a:lnSpc>
              <a:spcBef>
                <a:spcPts val="600"/>
              </a:spcBef>
              <a:spcAft>
                <a:spcPts val="0"/>
              </a:spcAft>
              <a:buClr>
                <a:srgbClr val="000000"/>
              </a:buClr>
              <a:buSzPts val="1700"/>
              <a:buFont typeface="Proxima Nova"/>
              <a:buChar char="●"/>
            </a:pPr>
            <a:r>
              <a:rPr lang="en" sz="1700">
                <a:solidFill>
                  <a:srgbClr val="000000"/>
                </a:solidFill>
                <a:latin typeface="Proxima Nova"/>
                <a:ea typeface="Proxima Nova"/>
                <a:cs typeface="Proxima Nova"/>
                <a:sym typeface="Proxima Nova"/>
              </a:rPr>
              <a:t>Over 24k views </a:t>
            </a:r>
            <a:r>
              <a:rPr lang="en" sz="1700">
                <a:latin typeface="Proxima Nova"/>
                <a:ea typeface="Proxima Nova"/>
                <a:cs typeface="Proxima Nova"/>
                <a:sym typeface="Proxima Nova"/>
              </a:rPr>
              <a:t>total</a:t>
            </a:r>
            <a:endParaRPr sz="1700">
              <a:solidFill>
                <a:srgbClr val="000000"/>
              </a:solidFill>
              <a:latin typeface="Proxima Nova"/>
              <a:ea typeface="Proxima Nova"/>
              <a:cs typeface="Proxima Nova"/>
              <a:sym typeface="Proxima Nova"/>
            </a:endParaRPr>
          </a:p>
          <a:p>
            <a:pPr indent="0" lvl="0" marL="457200" rtl="0" algn="l">
              <a:lnSpc>
                <a:spcPct val="100000"/>
              </a:lnSpc>
              <a:spcBef>
                <a:spcPts val="600"/>
              </a:spcBef>
              <a:spcAft>
                <a:spcPts val="0"/>
              </a:spcAft>
              <a:buNone/>
            </a:pPr>
            <a:r>
              <a:t/>
            </a:r>
            <a:endParaRPr sz="1700">
              <a:solidFill>
                <a:srgbClr val="000000"/>
              </a:solidFill>
              <a:latin typeface="Proxima Nova"/>
              <a:ea typeface="Proxima Nova"/>
              <a:cs typeface="Proxima Nova"/>
              <a:sym typeface="Proxima Nova"/>
            </a:endParaRPr>
          </a:p>
          <a:p>
            <a:pPr indent="-336550" lvl="0" marL="457200" rtl="0" algn="l">
              <a:lnSpc>
                <a:spcPct val="100000"/>
              </a:lnSpc>
              <a:spcBef>
                <a:spcPts val="600"/>
              </a:spcBef>
              <a:spcAft>
                <a:spcPts val="0"/>
              </a:spcAft>
              <a:buClr>
                <a:srgbClr val="000000"/>
              </a:buClr>
              <a:buSzPts val="1700"/>
              <a:buFont typeface="Proxima Nova"/>
              <a:buChar char="●"/>
            </a:pPr>
            <a:r>
              <a:rPr lang="en" sz="1700">
                <a:latin typeface="Proxima Nova"/>
                <a:ea typeface="Proxima Nova"/>
                <a:cs typeface="Proxima Nova"/>
                <a:sym typeface="Proxima Nova"/>
              </a:rPr>
              <a:t>Top 5 all have over 1k views</a:t>
            </a:r>
            <a:endParaRPr sz="1700">
              <a:latin typeface="Proxima Nova"/>
              <a:ea typeface="Proxima Nova"/>
              <a:cs typeface="Proxima Nova"/>
              <a:sym typeface="Proxima Nova"/>
            </a:endParaRPr>
          </a:p>
          <a:p>
            <a:pPr indent="0" lvl="0" marL="0" rtl="0" algn="l">
              <a:lnSpc>
                <a:spcPct val="100000"/>
              </a:lnSpc>
              <a:spcBef>
                <a:spcPts val="600"/>
              </a:spcBef>
              <a:spcAft>
                <a:spcPts val="0"/>
              </a:spcAft>
              <a:buNone/>
            </a:pPr>
            <a:r>
              <a:t/>
            </a:r>
            <a:endParaRPr sz="1700">
              <a:latin typeface="Proxima Nova"/>
              <a:ea typeface="Proxima Nova"/>
              <a:cs typeface="Proxima Nova"/>
              <a:sym typeface="Proxima Nova"/>
            </a:endParaRPr>
          </a:p>
          <a:p>
            <a:pPr indent="-336550" lvl="0" marL="457200" rtl="0" algn="l">
              <a:lnSpc>
                <a:spcPct val="100000"/>
              </a:lnSpc>
              <a:spcBef>
                <a:spcPts val="600"/>
              </a:spcBef>
              <a:spcAft>
                <a:spcPts val="0"/>
              </a:spcAft>
              <a:buSzPts val="1700"/>
              <a:buFont typeface="Proxima Nova"/>
              <a:buChar char="●"/>
            </a:pPr>
            <a:r>
              <a:rPr lang="en" sz="1700">
                <a:latin typeface="Proxima Nova"/>
                <a:ea typeface="Proxima Nova"/>
                <a:cs typeface="Proxima Nova"/>
                <a:sym typeface="Proxima Nova"/>
              </a:rPr>
              <a:t>Suggested Videos is #1</a:t>
            </a:r>
            <a:endParaRPr sz="1700">
              <a:latin typeface="Proxima Nova"/>
              <a:ea typeface="Proxima Nova"/>
              <a:cs typeface="Proxima Nova"/>
              <a:sym typeface="Proxima Nova"/>
            </a:endParaRPr>
          </a:p>
          <a:p>
            <a:pPr indent="0" lvl="0" marL="457200" rtl="0" algn="l">
              <a:lnSpc>
                <a:spcPct val="100000"/>
              </a:lnSpc>
              <a:spcBef>
                <a:spcPts val="600"/>
              </a:spcBef>
              <a:spcAft>
                <a:spcPts val="0"/>
              </a:spcAft>
              <a:buNone/>
            </a:pPr>
            <a:r>
              <a:t/>
            </a:r>
            <a:endParaRPr sz="1700">
              <a:solidFill>
                <a:srgbClr val="000000"/>
              </a:solidFill>
              <a:latin typeface="Proxima Nova"/>
              <a:ea typeface="Proxima Nova"/>
              <a:cs typeface="Proxima Nova"/>
              <a:sym typeface="Proxima Nova"/>
            </a:endParaRPr>
          </a:p>
          <a:p>
            <a:pPr indent="-342900" lvl="0" marL="457200" rtl="0" algn="l">
              <a:lnSpc>
                <a:spcPct val="100000"/>
              </a:lnSpc>
              <a:spcBef>
                <a:spcPts val="600"/>
              </a:spcBef>
              <a:spcAft>
                <a:spcPts val="0"/>
              </a:spcAft>
              <a:buClr>
                <a:srgbClr val="000000"/>
              </a:buClr>
              <a:buSzPts val="1800"/>
              <a:buFont typeface="Proxima Nova"/>
              <a:buChar char="●"/>
            </a:pPr>
            <a:r>
              <a:rPr lang="en" sz="1700">
                <a:solidFill>
                  <a:srgbClr val="000000"/>
                </a:solidFill>
                <a:latin typeface="Proxima Nova"/>
                <a:ea typeface="Proxima Nova"/>
                <a:cs typeface="Proxima Nova"/>
                <a:sym typeface="Proxima Nova"/>
              </a:rPr>
              <a:t>63% of views</a:t>
            </a:r>
            <a:r>
              <a:rPr lang="en" sz="1700">
                <a:latin typeface="Proxima Nova"/>
                <a:ea typeface="Proxima Nova"/>
                <a:cs typeface="Proxima Nova"/>
                <a:sym typeface="Proxima Nova"/>
              </a:rPr>
              <a:t> </a:t>
            </a:r>
            <a:r>
              <a:rPr lang="en" sz="1700">
                <a:solidFill>
                  <a:srgbClr val="000000"/>
                </a:solidFill>
                <a:latin typeface="Proxima Nova"/>
                <a:ea typeface="Proxima Nova"/>
                <a:cs typeface="Proxima Nova"/>
                <a:sym typeface="Proxima Nova"/>
              </a:rPr>
              <a:t>from one</a:t>
            </a:r>
            <a:r>
              <a:rPr lang="en" sz="1800">
                <a:latin typeface="Proxima Nova"/>
                <a:ea typeface="Proxima Nova"/>
                <a:cs typeface="Proxima Nova"/>
                <a:sym typeface="Proxima Nova"/>
              </a:rPr>
              <a:t> traffic source</a:t>
            </a:r>
            <a:endParaRPr sz="1800">
              <a:solidFill>
                <a:srgbClr val="000000"/>
              </a:solidFill>
              <a:latin typeface="Proxima Nova"/>
              <a:ea typeface="Proxima Nova"/>
              <a:cs typeface="Proxima Nova"/>
              <a:sym typeface="Proxima Nova"/>
            </a:endParaRPr>
          </a:p>
        </p:txBody>
      </p:sp>
      <p:pic>
        <p:nvPicPr>
          <p:cNvPr id="199" name="Google Shape;199;p21"/>
          <p:cNvPicPr preferRelativeResize="0"/>
          <p:nvPr/>
        </p:nvPicPr>
        <p:blipFill>
          <a:blip r:embed="rId3">
            <a:alphaModFix/>
          </a:blip>
          <a:stretch>
            <a:fillRect/>
          </a:stretch>
        </p:blipFill>
        <p:spPr>
          <a:xfrm>
            <a:off x="3567300" y="788600"/>
            <a:ext cx="5410202" cy="356629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2"/>
          <p:cNvSpPr txBox="1"/>
          <p:nvPr/>
        </p:nvSpPr>
        <p:spPr>
          <a:xfrm>
            <a:off x="367400" y="52150"/>
            <a:ext cx="5795400" cy="393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200">
                <a:solidFill>
                  <a:srgbClr val="000000"/>
                </a:solidFill>
                <a:latin typeface="Proxima Nova"/>
                <a:ea typeface="Proxima Nova"/>
                <a:cs typeface="Proxima Nova"/>
                <a:sym typeface="Proxima Nova"/>
              </a:rPr>
              <a:t>YouTube Traffic Sources with least </a:t>
            </a:r>
            <a:r>
              <a:rPr b="1" lang="en" sz="2200">
                <a:latin typeface="Proxima Nova"/>
                <a:ea typeface="Proxima Nova"/>
                <a:cs typeface="Proxima Nova"/>
                <a:sym typeface="Proxima Nova"/>
              </a:rPr>
              <a:t>views</a:t>
            </a:r>
            <a:endParaRPr b="1" sz="2200">
              <a:solidFill>
                <a:srgbClr val="000000"/>
              </a:solidFill>
              <a:latin typeface="Proxima Nova"/>
              <a:ea typeface="Proxima Nova"/>
              <a:cs typeface="Proxima Nova"/>
              <a:sym typeface="Proxima Nova"/>
            </a:endParaRPr>
          </a:p>
        </p:txBody>
      </p:sp>
      <p:sp>
        <p:nvSpPr>
          <p:cNvPr id="205" name="Google Shape;205;p22"/>
          <p:cNvSpPr txBox="1"/>
          <p:nvPr/>
        </p:nvSpPr>
        <p:spPr>
          <a:xfrm>
            <a:off x="367400" y="395725"/>
            <a:ext cx="2391600" cy="323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600"/>
              </a:spcBef>
              <a:spcAft>
                <a:spcPts val="0"/>
              </a:spcAft>
              <a:buNone/>
            </a:pPr>
            <a:r>
              <a:rPr b="1" lang="en" sz="900">
                <a:solidFill>
                  <a:srgbClr val="000000"/>
                </a:solidFill>
                <a:latin typeface="Proxima Nova"/>
                <a:ea typeface="Proxima Nova"/>
                <a:cs typeface="Proxima Nova"/>
                <a:sym typeface="Proxima Nova"/>
              </a:rPr>
              <a:t>Between Sept. 1st, 2020 - Nov. 12th, 2022</a:t>
            </a:r>
            <a:endParaRPr sz="1000"/>
          </a:p>
        </p:txBody>
      </p:sp>
      <p:pic>
        <p:nvPicPr>
          <p:cNvPr id="206" name="Google Shape;206;p22"/>
          <p:cNvPicPr preferRelativeResize="0"/>
          <p:nvPr/>
        </p:nvPicPr>
        <p:blipFill rotWithShape="1">
          <a:blip r:embed="rId3">
            <a:alphaModFix/>
          </a:blip>
          <a:srcRect b="0" l="0" r="0" t="7629"/>
          <a:stretch/>
        </p:blipFill>
        <p:spPr>
          <a:xfrm>
            <a:off x="367400" y="974075"/>
            <a:ext cx="5383250" cy="3413824"/>
          </a:xfrm>
          <a:prstGeom prst="rect">
            <a:avLst/>
          </a:prstGeom>
          <a:noFill/>
          <a:ln>
            <a:noFill/>
          </a:ln>
        </p:spPr>
      </p:pic>
      <p:sp>
        <p:nvSpPr>
          <p:cNvPr id="207" name="Google Shape;207;p22"/>
          <p:cNvSpPr txBox="1"/>
          <p:nvPr/>
        </p:nvSpPr>
        <p:spPr>
          <a:xfrm>
            <a:off x="5750650" y="718813"/>
            <a:ext cx="3359100" cy="3988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600"/>
              </a:spcBef>
              <a:spcAft>
                <a:spcPts val="0"/>
              </a:spcAft>
              <a:buNone/>
            </a:pPr>
            <a:r>
              <a:rPr b="1" lang="en" sz="2100" u="sng">
                <a:solidFill>
                  <a:srgbClr val="000000"/>
                </a:solidFill>
                <a:latin typeface="Proxima Nova"/>
                <a:ea typeface="Proxima Nova"/>
                <a:cs typeface="Proxima Nova"/>
                <a:sym typeface="Proxima Nova"/>
              </a:rPr>
              <a:t>Observations:</a:t>
            </a:r>
            <a:endParaRPr b="1" sz="2100" u="sng">
              <a:solidFill>
                <a:srgbClr val="000000"/>
              </a:solidFill>
              <a:latin typeface="Proxima Nova"/>
              <a:ea typeface="Proxima Nova"/>
              <a:cs typeface="Proxima Nova"/>
              <a:sym typeface="Proxima Nova"/>
            </a:endParaRPr>
          </a:p>
          <a:p>
            <a:pPr indent="-336550" lvl="0" marL="457200" rtl="0" algn="l">
              <a:lnSpc>
                <a:spcPct val="100000"/>
              </a:lnSpc>
              <a:spcBef>
                <a:spcPts val="600"/>
              </a:spcBef>
              <a:spcAft>
                <a:spcPts val="0"/>
              </a:spcAft>
              <a:buClr>
                <a:srgbClr val="000000"/>
              </a:buClr>
              <a:buSzPts val="1700"/>
              <a:buFont typeface="Proxima Nova"/>
              <a:buChar char="●"/>
            </a:pPr>
            <a:r>
              <a:rPr lang="en" sz="1700">
                <a:latin typeface="Proxima Nova"/>
                <a:ea typeface="Proxima Nova"/>
                <a:cs typeface="Proxima Nova"/>
                <a:sym typeface="Proxima Nova"/>
              </a:rPr>
              <a:t>Most of the least trafficked sources received under 50 views</a:t>
            </a:r>
            <a:endParaRPr sz="1700">
              <a:solidFill>
                <a:srgbClr val="000000"/>
              </a:solidFill>
              <a:latin typeface="Proxima Nova"/>
              <a:ea typeface="Proxima Nova"/>
              <a:cs typeface="Proxima Nova"/>
              <a:sym typeface="Proxima Nova"/>
            </a:endParaRPr>
          </a:p>
          <a:p>
            <a:pPr indent="0" lvl="0" marL="457200" rtl="0" algn="l">
              <a:lnSpc>
                <a:spcPct val="100000"/>
              </a:lnSpc>
              <a:spcBef>
                <a:spcPts val="600"/>
              </a:spcBef>
              <a:spcAft>
                <a:spcPts val="0"/>
              </a:spcAft>
              <a:buNone/>
            </a:pPr>
            <a:r>
              <a:t/>
            </a:r>
            <a:endParaRPr sz="1700">
              <a:solidFill>
                <a:srgbClr val="000000"/>
              </a:solidFill>
              <a:latin typeface="Proxima Nova"/>
              <a:ea typeface="Proxima Nova"/>
              <a:cs typeface="Proxima Nova"/>
              <a:sym typeface="Proxima Nova"/>
            </a:endParaRPr>
          </a:p>
          <a:p>
            <a:pPr indent="-336550" lvl="0" marL="457200" rtl="0" algn="l">
              <a:lnSpc>
                <a:spcPct val="100000"/>
              </a:lnSpc>
              <a:spcBef>
                <a:spcPts val="600"/>
              </a:spcBef>
              <a:spcAft>
                <a:spcPts val="0"/>
              </a:spcAft>
              <a:buClr>
                <a:srgbClr val="000000"/>
              </a:buClr>
              <a:buSzPts val="1700"/>
              <a:buFont typeface="Proxima Nova"/>
              <a:buChar char="●"/>
            </a:pPr>
            <a:r>
              <a:rPr lang="en" sz="1700">
                <a:latin typeface="Proxima Nova"/>
                <a:ea typeface="Proxima Nova"/>
                <a:cs typeface="Proxima Nova"/>
                <a:sym typeface="Proxima Nova"/>
              </a:rPr>
              <a:t>Channel pages accounting for 3% of views</a:t>
            </a:r>
            <a:endParaRPr sz="1700">
              <a:latin typeface="Proxima Nova"/>
              <a:ea typeface="Proxima Nova"/>
              <a:cs typeface="Proxima Nova"/>
              <a:sym typeface="Proxima Nova"/>
            </a:endParaRPr>
          </a:p>
          <a:p>
            <a:pPr indent="0" lvl="0" marL="0" rtl="0" algn="l">
              <a:lnSpc>
                <a:spcPct val="100000"/>
              </a:lnSpc>
              <a:spcBef>
                <a:spcPts val="600"/>
              </a:spcBef>
              <a:spcAft>
                <a:spcPts val="0"/>
              </a:spcAft>
              <a:buNone/>
            </a:pPr>
            <a:r>
              <a:t/>
            </a:r>
            <a:endParaRPr sz="1700">
              <a:latin typeface="Proxima Nova"/>
              <a:ea typeface="Proxima Nova"/>
              <a:cs typeface="Proxima Nova"/>
              <a:sym typeface="Proxima Nova"/>
            </a:endParaRPr>
          </a:p>
          <a:p>
            <a:pPr indent="-336550" lvl="0" marL="457200" rtl="0" algn="l">
              <a:spcBef>
                <a:spcPts val="600"/>
              </a:spcBef>
              <a:spcAft>
                <a:spcPts val="0"/>
              </a:spcAft>
              <a:buSzPts val="1700"/>
              <a:buFont typeface="Proxima Nova"/>
              <a:buChar char="●"/>
            </a:pPr>
            <a:r>
              <a:rPr lang="en" sz="1700">
                <a:solidFill>
                  <a:schemeClr val="dk1"/>
                </a:solidFill>
                <a:latin typeface="Proxima Nova"/>
                <a:ea typeface="Proxima Nova"/>
                <a:cs typeface="Proxima Nova"/>
                <a:sym typeface="Proxima Nova"/>
              </a:rPr>
              <a:t>Other YouTube features bringing in 1%</a:t>
            </a:r>
            <a:endParaRPr sz="1700">
              <a:latin typeface="Proxima Nova"/>
              <a:ea typeface="Proxima Nova"/>
              <a:cs typeface="Proxima Nova"/>
              <a:sym typeface="Proxima Nova"/>
            </a:endParaRPr>
          </a:p>
          <a:p>
            <a:pPr indent="0" lvl="0" marL="457200" rtl="0" algn="l">
              <a:lnSpc>
                <a:spcPct val="100000"/>
              </a:lnSpc>
              <a:spcBef>
                <a:spcPts val="600"/>
              </a:spcBef>
              <a:spcAft>
                <a:spcPts val="0"/>
              </a:spcAft>
              <a:buNone/>
            </a:pPr>
            <a:r>
              <a:t/>
            </a:r>
            <a:endParaRPr sz="1700">
              <a:solidFill>
                <a:srgbClr val="000000"/>
              </a:solidFill>
              <a:latin typeface="Proxima Nova"/>
              <a:ea typeface="Proxima Nova"/>
              <a:cs typeface="Proxima Nova"/>
              <a:sym typeface="Proxima Nova"/>
            </a:endParaRPr>
          </a:p>
          <a:p>
            <a:pPr indent="0" lvl="0" marL="914400" rtl="0" algn="l">
              <a:lnSpc>
                <a:spcPct val="100000"/>
              </a:lnSpc>
              <a:spcBef>
                <a:spcPts val="600"/>
              </a:spcBef>
              <a:spcAft>
                <a:spcPts val="0"/>
              </a:spcAft>
              <a:buNone/>
            </a:pPr>
            <a:r>
              <a:t/>
            </a:r>
            <a:endParaRPr sz="1800">
              <a:solidFill>
                <a:srgbClr val="000000"/>
              </a:solidFill>
              <a:latin typeface="Proxima Nova"/>
              <a:ea typeface="Proxima Nova"/>
              <a:cs typeface="Proxima Nova"/>
              <a:sym typeface="Proxima Nova"/>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23"/>
          <p:cNvSpPr txBox="1"/>
          <p:nvPr/>
        </p:nvSpPr>
        <p:spPr>
          <a:xfrm>
            <a:off x="367400" y="52150"/>
            <a:ext cx="8608800" cy="393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200">
                <a:solidFill>
                  <a:schemeClr val="dk1"/>
                </a:solidFill>
                <a:latin typeface="Proxima Nova"/>
                <a:ea typeface="Proxima Nova"/>
                <a:cs typeface="Proxima Nova"/>
                <a:sym typeface="Proxima Nova"/>
              </a:rPr>
              <a:t>Percentage of </a:t>
            </a:r>
            <a:r>
              <a:rPr b="1" lang="en" sz="2200">
                <a:latin typeface="Proxima Nova"/>
                <a:ea typeface="Proxima Nova"/>
                <a:cs typeface="Proxima Nova"/>
                <a:sym typeface="Proxima Nova"/>
              </a:rPr>
              <a:t>Traffic Sources for </a:t>
            </a:r>
            <a:r>
              <a:rPr b="1" lang="en" sz="2200">
                <a:solidFill>
                  <a:schemeClr val="dk1"/>
                </a:solidFill>
                <a:latin typeface="Proxima Nova"/>
                <a:ea typeface="Proxima Nova"/>
                <a:cs typeface="Proxima Nova"/>
                <a:sym typeface="Proxima Nova"/>
              </a:rPr>
              <a:t>YouTube </a:t>
            </a:r>
            <a:r>
              <a:rPr b="1" lang="en" sz="2200">
                <a:latin typeface="Proxima Nova"/>
                <a:ea typeface="Proxima Nova"/>
                <a:cs typeface="Proxima Nova"/>
                <a:sym typeface="Proxima Nova"/>
              </a:rPr>
              <a:t>Views</a:t>
            </a:r>
            <a:endParaRPr b="1" sz="2200">
              <a:solidFill>
                <a:srgbClr val="000000"/>
              </a:solidFill>
              <a:latin typeface="Proxima Nova"/>
              <a:ea typeface="Proxima Nova"/>
              <a:cs typeface="Proxima Nova"/>
              <a:sym typeface="Proxima Nova"/>
            </a:endParaRPr>
          </a:p>
        </p:txBody>
      </p:sp>
      <p:sp>
        <p:nvSpPr>
          <p:cNvPr id="213" name="Google Shape;213;p23"/>
          <p:cNvSpPr txBox="1"/>
          <p:nvPr/>
        </p:nvSpPr>
        <p:spPr>
          <a:xfrm>
            <a:off x="367400" y="395725"/>
            <a:ext cx="2727900" cy="323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600"/>
              </a:spcBef>
              <a:spcAft>
                <a:spcPts val="0"/>
              </a:spcAft>
              <a:buNone/>
            </a:pPr>
            <a:r>
              <a:rPr b="1" lang="en" sz="900">
                <a:latin typeface="Proxima Nova"/>
                <a:ea typeface="Proxima Nova"/>
                <a:cs typeface="Proxima Nova"/>
                <a:sym typeface="Proxima Nova"/>
              </a:rPr>
              <a:t>**Sources with less than 1% are not </a:t>
            </a:r>
            <a:r>
              <a:rPr b="1" lang="en" sz="900">
                <a:latin typeface="Proxima Nova"/>
                <a:ea typeface="Proxima Nova"/>
                <a:cs typeface="Proxima Nova"/>
                <a:sym typeface="Proxima Nova"/>
              </a:rPr>
              <a:t>labeled</a:t>
            </a:r>
            <a:endParaRPr sz="1000"/>
          </a:p>
        </p:txBody>
      </p:sp>
      <p:pic>
        <p:nvPicPr>
          <p:cNvPr id="214" name="Google Shape;214;p23"/>
          <p:cNvPicPr preferRelativeResize="0"/>
          <p:nvPr/>
        </p:nvPicPr>
        <p:blipFill rotWithShape="1">
          <a:blip r:embed="rId3">
            <a:alphaModFix/>
          </a:blip>
          <a:srcRect b="9752" l="0" r="0" t="16863"/>
          <a:stretch/>
        </p:blipFill>
        <p:spPr>
          <a:xfrm>
            <a:off x="1570213" y="718828"/>
            <a:ext cx="6003574" cy="39555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OOPHues">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